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9" r:id="rId3"/>
    <p:sldId id="267" r:id="rId4"/>
    <p:sldId id="266" r:id="rId5"/>
    <p:sldId id="270" r:id="rId6"/>
    <p:sldId id="257" r:id="rId7"/>
    <p:sldId id="258" r:id="rId8"/>
    <p:sldId id="259" r:id="rId9"/>
    <p:sldId id="260" r:id="rId10"/>
    <p:sldId id="261" r:id="rId11"/>
    <p:sldId id="274" r:id="rId12"/>
    <p:sldId id="263" r:id="rId13"/>
    <p:sldId id="264" r:id="rId14"/>
    <p:sldId id="265" r:id="rId15"/>
    <p:sldId id="268" r:id="rId16"/>
    <p:sldId id="271" r:id="rId17"/>
    <p:sldId id="272"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72" y="3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3/31/2020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3/31/2020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692398" y="2254614"/>
            <a:ext cx="6815669" cy="1132050"/>
          </a:xfrm>
        </p:spPr>
        <p:txBody>
          <a:bodyPr/>
          <a:lstStyle/>
          <a:p>
            <a:r>
              <a:rPr lang="es-ES" sz="4400" dirty="0" smtClean="0"/>
              <a:t>CUENTA PUBLICA </a:t>
            </a:r>
            <a:br>
              <a:rPr lang="es-ES" sz="4400" dirty="0" smtClean="0"/>
            </a:br>
            <a:r>
              <a:rPr lang="es-ES" sz="4400" dirty="0" smtClean="0"/>
              <a:t>2020</a:t>
            </a:r>
            <a:endParaRPr lang="es-CL" sz="4400" dirty="0"/>
          </a:p>
        </p:txBody>
      </p:sp>
      <p:sp>
        <p:nvSpPr>
          <p:cNvPr id="3" name="Subtítulo 2"/>
          <p:cNvSpPr>
            <a:spLocks noGrp="1"/>
          </p:cNvSpPr>
          <p:nvPr>
            <p:ph type="subTitle" idx="1"/>
          </p:nvPr>
        </p:nvSpPr>
        <p:spPr/>
        <p:txBody>
          <a:bodyPr/>
          <a:lstStyle/>
          <a:p>
            <a:r>
              <a:rPr lang="es-CL" dirty="0" smtClean="0"/>
              <a:t>COLEGIO PARTICULAR OXFORD</a:t>
            </a:r>
          </a:p>
          <a:p>
            <a:endParaRPr lang="es-CL"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110" r="11175"/>
          <a:stretch/>
        </p:blipFill>
        <p:spPr bwMode="auto">
          <a:xfrm>
            <a:off x="2543906" y="1739898"/>
            <a:ext cx="820617" cy="1029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0386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RESUTADOS MATEMATICA 5° A 8°</a:t>
            </a:r>
            <a:endParaRPr lang="es-CL" dirty="0"/>
          </a:p>
        </p:txBody>
      </p:sp>
      <p:graphicFrame>
        <p:nvGraphicFramePr>
          <p:cNvPr id="4" name="Tabla 3"/>
          <p:cNvGraphicFramePr>
            <a:graphicFrameLocks noGrp="1"/>
          </p:cNvGraphicFramePr>
          <p:nvPr>
            <p:extLst>
              <p:ext uri="{D42A27DB-BD31-4B8C-83A1-F6EECF244321}">
                <p14:modId xmlns:p14="http://schemas.microsoft.com/office/powerpoint/2010/main" val="3328199919"/>
              </p:ext>
            </p:extLst>
          </p:nvPr>
        </p:nvGraphicFramePr>
        <p:xfrm>
          <a:off x="1519705" y="2511382"/>
          <a:ext cx="8640295" cy="3312136"/>
        </p:xfrm>
        <a:graphic>
          <a:graphicData uri="http://schemas.openxmlformats.org/drawingml/2006/table">
            <a:tbl>
              <a:tblPr firstRow="1" bandRow="1">
                <a:tableStyleId>{5C22544A-7EE6-4342-B048-85BDC9FD1C3A}</a:tableStyleId>
              </a:tblPr>
              <a:tblGrid>
                <a:gridCol w="1728059"/>
                <a:gridCol w="1728059"/>
                <a:gridCol w="1728059"/>
                <a:gridCol w="1728059"/>
                <a:gridCol w="1728059"/>
              </a:tblGrid>
              <a:tr h="656822">
                <a:tc>
                  <a:txBody>
                    <a:bodyPr/>
                    <a:lstStyle/>
                    <a:p>
                      <a:pPr>
                        <a:lnSpc>
                          <a:spcPct val="107000"/>
                        </a:lnSpc>
                        <a:spcAft>
                          <a:spcPts val="0"/>
                        </a:spcAft>
                      </a:pPr>
                      <a:r>
                        <a:rPr lang="es-CL" sz="1400" dirty="0">
                          <a:effectLst/>
                        </a:rPr>
                        <a:t>CURSO</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CL" sz="1400" dirty="0">
                          <a:effectLst/>
                        </a:rPr>
                        <a:t>   Insuficiente</a:t>
                      </a:r>
                      <a:endParaRPr lang="es-CL" sz="1100" dirty="0">
                        <a:effectLst/>
                      </a:endParaRPr>
                    </a:p>
                    <a:p>
                      <a:pPr>
                        <a:lnSpc>
                          <a:spcPct val="107000"/>
                        </a:lnSpc>
                        <a:spcAft>
                          <a:spcPts val="0"/>
                        </a:spcAft>
                      </a:pPr>
                      <a:r>
                        <a:rPr lang="es-CL" sz="1400" dirty="0">
                          <a:effectLst/>
                        </a:rPr>
                        <a:t>       0 -59%</a:t>
                      </a:r>
                      <a:endParaRPr lang="es-CL" sz="1100" dirty="0">
                        <a:effectLst/>
                      </a:endParaRPr>
                    </a:p>
                    <a:p>
                      <a:pPr>
                        <a:lnSpc>
                          <a:spcPct val="107000"/>
                        </a:lnSpc>
                        <a:spcAft>
                          <a:spcPts val="0"/>
                        </a:spcAft>
                      </a:pPr>
                      <a:r>
                        <a:rPr lang="es-CL" sz="1400" dirty="0">
                          <a:effectLst/>
                        </a:rPr>
                        <a:t>    20      -    39</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CL" sz="1400" dirty="0">
                          <a:effectLst/>
                        </a:rPr>
                        <a:t>      Elemental</a:t>
                      </a:r>
                      <a:endParaRPr lang="es-CL" sz="1100" dirty="0">
                        <a:effectLst/>
                      </a:endParaRPr>
                    </a:p>
                    <a:p>
                      <a:pPr>
                        <a:lnSpc>
                          <a:spcPct val="107000"/>
                        </a:lnSpc>
                        <a:spcAft>
                          <a:spcPts val="0"/>
                        </a:spcAft>
                      </a:pPr>
                      <a:r>
                        <a:rPr lang="es-CL" sz="1400" dirty="0">
                          <a:effectLst/>
                        </a:rPr>
                        <a:t>       60   - 80 %</a:t>
                      </a:r>
                      <a:endParaRPr lang="es-CL" sz="1100" dirty="0">
                        <a:effectLst/>
                      </a:endParaRPr>
                    </a:p>
                    <a:p>
                      <a:pPr>
                        <a:lnSpc>
                          <a:spcPct val="107000"/>
                        </a:lnSpc>
                        <a:spcAft>
                          <a:spcPts val="0"/>
                        </a:spcAft>
                      </a:pPr>
                      <a:r>
                        <a:rPr lang="es-CL" sz="1400" dirty="0">
                          <a:effectLst/>
                        </a:rPr>
                        <a:t>    40      -     59</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CL" sz="1400" dirty="0">
                          <a:effectLst/>
                        </a:rPr>
                        <a:t>     Adecuado</a:t>
                      </a:r>
                      <a:endParaRPr lang="es-CL" sz="1100" dirty="0">
                        <a:effectLst/>
                      </a:endParaRPr>
                    </a:p>
                    <a:p>
                      <a:pPr>
                        <a:lnSpc>
                          <a:spcPct val="107000"/>
                        </a:lnSpc>
                        <a:spcAft>
                          <a:spcPts val="0"/>
                        </a:spcAft>
                      </a:pPr>
                      <a:r>
                        <a:rPr lang="es-CL" sz="1400" dirty="0">
                          <a:effectLst/>
                        </a:rPr>
                        <a:t>    90 - 100 %</a:t>
                      </a:r>
                      <a:endParaRPr lang="es-CL" sz="1100" dirty="0">
                        <a:effectLst/>
                      </a:endParaRPr>
                    </a:p>
                    <a:p>
                      <a:pPr>
                        <a:lnSpc>
                          <a:spcPct val="107000"/>
                        </a:lnSpc>
                        <a:spcAft>
                          <a:spcPts val="0"/>
                        </a:spcAft>
                      </a:pPr>
                      <a:r>
                        <a:rPr lang="es-CL" sz="1400" dirty="0">
                          <a:effectLst/>
                        </a:rPr>
                        <a:t>   60    -    70</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CL" sz="1400" dirty="0">
                          <a:effectLst/>
                        </a:rPr>
                        <a:t>Aprobados /</a:t>
                      </a:r>
                      <a:endParaRPr lang="es-CL" sz="1100" dirty="0">
                        <a:effectLst/>
                      </a:endParaRPr>
                    </a:p>
                    <a:p>
                      <a:pPr>
                        <a:lnSpc>
                          <a:spcPct val="107000"/>
                        </a:lnSpc>
                        <a:spcAft>
                          <a:spcPts val="0"/>
                        </a:spcAft>
                      </a:pPr>
                      <a:r>
                        <a:rPr lang="es-CL" sz="1400" dirty="0">
                          <a:effectLst/>
                        </a:rPr>
                        <a:t>Reprobados</a:t>
                      </a:r>
                      <a:endParaRPr lang="es-CL" sz="1100" dirty="0">
                        <a:effectLst/>
                      </a:endParaRPr>
                    </a:p>
                    <a:p>
                      <a:pPr>
                        <a:lnSpc>
                          <a:spcPct val="107000"/>
                        </a:lnSpc>
                        <a:spcAft>
                          <a:spcPts val="0"/>
                        </a:spcAft>
                      </a:pPr>
                      <a:r>
                        <a:rPr lang="es-CL" sz="1400" dirty="0">
                          <a:effectLst/>
                        </a:rPr>
                        <a:t>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56822">
                <a:tc>
                  <a:txBody>
                    <a:bodyPr/>
                    <a:lstStyle/>
                    <a:p>
                      <a:pPr algn="just">
                        <a:lnSpc>
                          <a:spcPct val="107000"/>
                        </a:lnSpc>
                        <a:spcAft>
                          <a:spcPts val="0"/>
                        </a:spcAft>
                      </a:pPr>
                      <a:r>
                        <a:rPr lang="es-CL" sz="1200" dirty="0">
                          <a:effectLst/>
                        </a:rPr>
                        <a:t>5º BASICO</a:t>
                      </a:r>
                      <a:endParaRPr lang="es-CL" sz="1100" dirty="0">
                        <a:effectLst/>
                      </a:endParaRPr>
                    </a:p>
                    <a:p>
                      <a:pPr algn="just">
                        <a:lnSpc>
                          <a:spcPct val="107000"/>
                        </a:lnSpc>
                        <a:spcAft>
                          <a:spcPts val="0"/>
                        </a:spcAft>
                      </a:pPr>
                      <a:r>
                        <a:rPr lang="es-CL" sz="1200" dirty="0">
                          <a:effectLst/>
                        </a:rPr>
                        <a:t>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L" sz="1600">
                          <a:effectLst/>
                        </a:rPr>
                        <a:t>5</a:t>
                      </a:r>
                    </a:p>
                    <a:p>
                      <a:pPr algn="just">
                        <a:lnSpc>
                          <a:spcPct val="107000"/>
                        </a:lnSpc>
                        <a:spcAft>
                          <a:spcPts val="0"/>
                        </a:spcAft>
                      </a:pPr>
                      <a:r>
                        <a:rPr lang="es-CL" sz="1600">
                          <a:effectLst/>
                        </a:rPr>
                        <a:t>16,1%</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L" sz="1600" dirty="0">
                          <a:effectLst/>
                        </a:rPr>
                        <a:t>23</a:t>
                      </a:r>
                    </a:p>
                    <a:p>
                      <a:pPr algn="just">
                        <a:lnSpc>
                          <a:spcPct val="107000"/>
                        </a:lnSpc>
                        <a:spcAft>
                          <a:spcPts val="0"/>
                        </a:spcAft>
                      </a:pPr>
                      <a:r>
                        <a:rPr lang="es-CL" sz="1600" dirty="0">
                          <a:effectLst/>
                        </a:rPr>
                        <a:t>74,2%</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L" sz="1600" dirty="0">
                          <a:effectLst/>
                        </a:rPr>
                        <a:t>3</a:t>
                      </a:r>
                    </a:p>
                    <a:p>
                      <a:pPr algn="just">
                        <a:lnSpc>
                          <a:spcPct val="107000"/>
                        </a:lnSpc>
                        <a:spcAft>
                          <a:spcPts val="0"/>
                        </a:spcAft>
                      </a:pPr>
                      <a:r>
                        <a:rPr lang="es-CL" sz="1600" dirty="0">
                          <a:effectLst/>
                        </a:rPr>
                        <a:t>9,7%</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L" sz="1600" dirty="0">
                          <a:effectLst/>
                        </a:rPr>
                        <a:t>26 / 91.4%</a:t>
                      </a:r>
                    </a:p>
                    <a:p>
                      <a:pPr algn="just">
                        <a:lnSpc>
                          <a:spcPct val="107000"/>
                        </a:lnSpc>
                        <a:spcAft>
                          <a:spcPts val="0"/>
                        </a:spcAft>
                      </a:pPr>
                      <a:r>
                        <a:rPr lang="es-CL" sz="1600" dirty="0">
                          <a:effectLst/>
                        </a:rPr>
                        <a:t>5  /  16%</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56822">
                <a:tc>
                  <a:txBody>
                    <a:bodyPr/>
                    <a:lstStyle/>
                    <a:p>
                      <a:pPr algn="just">
                        <a:lnSpc>
                          <a:spcPct val="107000"/>
                        </a:lnSpc>
                        <a:spcAft>
                          <a:spcPts val="0"/>
                        </a:spcAft>
                      </a:pPr>
                      <a:r>
                        <a:rPr lang="es-CL" sz="1200" dirty="0">
                          <a:effectLst/>
                        </a:rPr>
                        <a:t>6º BASICO</a:t>
                      </a:r>
                      <a:endParaRPr lang="es-CL" sz="1100" dirty="0">
                        <a:effectLst/>
                      </a:endParaRPr>
                    </a:p>
                    <a:p>
                      <a:pPr algn="just">
                        <a:lnSpc>
                          <a:spcPct val="107000"/>
                        </a:lnSpc>
                        <a:spcAft>
                          <a:spcPts val="0"/>
                        </a:spcAft>
                      </a:pPr>
                      <a:r>
                        <a:rPr lang="es-CL" sz="1200" dirty="0">
                          <a:effectLst/>
                        </a:rPr>
                        <a:t>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L" sz="1600" dirty="0">
                          <a:effectLst/>
                        </a:rPr>
                        <a:t>3</a:t>
                      </a:r>
                    </a:p>
                    <a:p>
                      <a:pPr algn="just">
                        <a:lnSpc>
                          <a:spcPct val="107000"/>
                        </a:lnSpc>
                        <a:spcAft>
                          <a:spcPts val="0"/>
                        </a:spcAft>
                      </a:pPr>
                      <a:r>
                        <a:rPr lang="es-CL" sz="1600" dirty="0">
                          <a:effectLst/>
                        </a:rPr>
                        <a:t>8,6%</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L" sz="1600">
                          <a:effectLst/>
                        </a:rPr>
                        <a:t>26</a:t>
                      </a:r>
                    </a:p>
                    <a:p>
                      <a:pPr algn="just">
                        <a:lnSpc>
                          <a:spcPct val="107000"/>
                        </a:lnSpc>
                        <a:spcAft>
                          <a:spcPts val="0"/>
                        </a:spcAft>
                      </a:pPr>
                      <a:r>
                        <a:rPr lang="es-CL" sz="1600">
                          <a:effectLst/>
                        </a:rPr>
                        <a:t>74,3%</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L" sz="1600" dirty="0">
                          <a:effectLst/>
                        </a:rPr>
                        <a:t>6</a:t>
                      </a:r>
                    </a:p>
                    <a:p>
                      <a:pPr algn="just">
                        <a:lnSpc>
                          <a:spcPct val="107000"/>
                        </a:lnSpc>
                        <a:spcAft>
                          <a:spcPts val="0"/>
                        </a:spcAft>
                      </a:pPr>
                      <a:r>
                        <a:rPr lang="es-CL" sz="1600" dirty="0">
                          <a:effectLst/>
                        </a:rPr>
                        <a:t>17,1%</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L" sz="1600" dirty="0">
                          <a:effectLst/>
                        </a:rPr>
                        <a:t>32/   91%</a:t>
                      </a:r>
                    </a:p>
                    <a:p>
                      <a:pPr algn="just">
                        <a:lnSpc>
                          <a:spcPct val="107000"/>
                        </a:lnSpc>
                        <a:spcAft>
                          <a:spcPts val="0"/>
                        </a:spcAft>
                      </a:pPr>
                      <a:r>
                        <a:rPr lang="es-CL" sz="1600" dirty="0">
                          <a:effectLst/>
                        </a:rPr>
                        <a:t>3  /  8,6%</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56822">
                <a:tc>
                  <a:txBody>
                    <a:bodyPr/>
                    <a:lstStyle/>
                    <a:p>
                      <a:pPr algn="just">
                        <a:lnSpc>
                          <a:spcPct val="107000"/>
                        </a:lnSpc>
                        <a:spcAft>
                          <a:spcPts val="0"/>
                        </a:spcAft>
                      </a:pPr>
                      <a:r>
                        <a:rPr lang="es-CL" sz="1200">
                          <a:effectLst/>
                        </a:rPr>
                        <a:t>7º BASICO</a:t>
                      </a:r>
                      <a:endParaRPr lang="es-CL" sz="1100">
                        <a:effectLst/>
                      </a:endParaRPr>
                    </a:p>
                    <a:p>
                      <a:pPr algn="just">
                        <a:lnSpc>
                          <a:spcPct val="107000"/>
                        </a:lnSpc>
                        <a:spcAft>
                          <a:spcPts val="0"/>
                        </a:spcAft>
                      </a:pPr>
                      <a:r>
                        <a:rPr lang="es-CL" sz="1200">
                          <a:effectLst/>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L" sz="1600">
                          <a:effectLst/>
                        </a:rPr>
                        <a:t>6</a:t>
                      </a:r>
                    </a:p>
                    <a:p>
                      <a:pPr algn="just">
                        <a:lnSpc>
                          <a:spcPct val="107000"/>
                        </a:lnSpc>
                        <a:spcAft>
                          <a:spcPts val="0"/>
                        </a:spcAft>
                      </a:pPr>
                      <a:r>
                        <a:rPr lang="es-CL" sz="1600">
                          <a:effectLst/>
                        </a:rPr>
                        <a:t>23,1%</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L" sz="1600" dirty="0">
                          <a:effectLst/>
                        </a:rPr>
                        <a:t>15</a:t>
                      </a:r>
                    </a:p>
                    <a:p>
                      <a:pPr algn="just">
                        <a:lnSpc>
                          <a:spcPct val="107000"/>
                        </a:lnSpc>
                        <a:spcAft>
                          <a:spcPts val="0"/>
                        </a:spcAft>
                      </a:pPr>
                      <a:r>
                        <a:rPr lang="es-CL" sz="1600" dirty="0">
                          <a:effectLst/>
                        </a:rPr>
                        <a:t>57,7%</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L" sz="1600" dirty="0">
                          <a:effectLst/>
                        </a:rPr>
                        <a:t>5</a:t>
                      </a:r>
                    </a:p>
                    <a:p>
                      <a:pPr algn="just">
                        <a:lnSpc>
                          <a:spcPct val="107000"/>
                        </a:lnSpc>
                        <a:spcAft>
                          <a:spcPts val="0"/>
                        </a:spcAft>
                      </a:pPr>
                      <a:r>
                        <a:rPr lang="es-CL" sz="1600" dirty="0">
                          <a:effectLst/>
                        </a:rPr>
                        <a:t>19,2%</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L" sz="1600" dirty="0">
                          <a:effectLst/>
                        </a:rPr>
                        <a:t>20/  77.9%</a:t>
                      </a:r>
                    </a:p>
                    <a:p>
                      <a:pPr algn="just">
                        <a:lnSpc>
                          <a:spcPct val="107000"/>
                        </a:lnSpc>
                        <a:spcAft>
                          <a:spcPts val="0"/>
                        </a:spcAft>
                      </a:pPr>
                      <a:r>
                        <a:rPr lang="es-CL" sz="1600" dirty="0">
                          <a:effectLst/>
                        </a:rPr>
                        <a:t>6 /   23.1</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56822">
                <a:tc>
                  <a:txBody>
                    <a:bodyPr/>
                    <a:lstStyle/>
                    <a:p>
                      <a:pPr algn="just">
                        <a:lnSpc>
                          <a:spcPct val="107000"/>
                        </a:lnSpc>
                        <a:spcAft>
                          <a:spcPts val="0"/>
                        </a:spcAft>
                      </a:pPr>
                      <a:r>
                        <a:rPr lang="es-CL" sz="1200">
                          <a:effectLst/>
                        </a:rPr>
                        <a:t>8º BASICO</a:t>
                      </a:r>
                      <a:endParaRPr lang="es-CL" sz="1100">
                        <a:effectLst/>
                      </a:endParaRPr>
                    </a:p>
                    <a:p>
                      <a:pPr algn="just">
                        <a:lnSpc>
                          <a:spcPct val="107000"/>
                        </a:lnSpc>
                        <a:spcAft>
                          <a:spcPts val="0"/>
                        </a:spcAft>
                      </a:pPr>
                      <a:r>
                        <a:rPr lang="es-CL" sz="1200">
                          <a:effectLst/>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L" sz="1600">
                          <a:effectLst/>
                        </a:rPr>
                        <a:t>1</a:t>
                      </a:r>
                    </a:p>
                    <a:p>
                      <a:pPr algn="just">
                        <a:lnSpc>
                          <a:spcPct val="107000"/>
                        </a:lnSpc>
                        <a:spcAft>
                          <a:spcPts val="0"/>
                        </a:spcAft>
                      </a:pPr>
                      <a:r>
                        <a:rPr lang="es-CL" sz="1600">
                          <a:effectLst/>
                        </a:rPr>
                        <a:t>3,3%</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L" sz="1600">
                          <a:effectLst/>
                        </a:rPr>
                        <a:t>24</a:t>
                      </a:r>
                    </a:p>
                    <a:p>
                      <a:pPr algn="just">
                        <a:lnSpc>
                          <a:spcPct val="107000"/>
                        </a:lnSpc>
                        <a:spcAft>
                          <a:spcPts val="0"/>
                        </a:spcAft>
                      </a:pPr>
                      <a:r>
                        <a:rPr lang="es-CL" sz="1600">
                          <a:effectLst/>
                        </a:rPr>
                        <a:t>80%</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L" sz="1600">
                          <a:effectLst/>
                        </a:rPr>
                        <a:t>5</a:t>
                      </a:r>
                    </a:p>
                    <a:p>
                      <a:pPr algn="just">
                        <a:lnSpc>
                          <a:spcPct val="107000"/>
                        </a:lnSpc>
                        <a:spcAft>
                          <a:spcPts val="0"/>
                        </a:spcAft>
                      </a:pPr>
                      <a:r>
                        <a:rPr lang="es-CL" sz="1600">
                          <a:effectLst/>
                        </a:rPr>
                        <a:t>16,7%</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L" sz="1600" dirty="0">
                          <a:effectLst/>
                        </a:rPr>
                        <a:t>29 /  96.7%</a:t>
                      </a:r>
                    </a:p>
                    <a:p>
                      <a:pPr algn="just">
                        <a:lnSpc>
                          <a:spcPct val="107000"/>
                        </a:lnSpc>
                        <a:spcAft>
                          <a:spcPts val="0"/>
                        </a:spcAft>
                      </a:pPr>
                      <a:r>
                        <a:rPr lang="es-CL" sz="1600" dirty="0">
                          <a:effectLst/>
                        </a:rPr>
                        <a:t>1 /    3.3</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852048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260233" y="1019795"/>
            <a:ext cx="9601196" cy="1303867"/>
          </a:xfrm>
        </p:spPr>
        <p:txBody>
          <a:bodyPr>
            <a:normAutofit fontScale="90000"/>
          </a:bodyPr>
          <a:lstStyle/>
          <a:p>
            <a:r>
              <a:rPr lang="es-ES" dirty="0" smtClean="0"/>
              <a:t>RESULTADOS DE I a IV MATEMATICA</a:t>
            </a:r>
            <a:endParaRPr lang="es-CL"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357344723"/>
              </p:ext>
            </p:extLst>
          </p:nvPr>
        </p:nvGraphicFramePr>
        <p:xfrm>
          <a:off x="1295400" y="2557463"/>
          <a:ext cx="9601200" cy="3057725"/>
        </p:xfrm>
        <a:graphic>
          <a:graphicData uri="http://schemas.openxmlformats.org/drawingml/2006/table">
            <a:tbl>
              <a:tblPr firstRow="1" bandRow="1">
                <a:tableStyleId>{5C22544A-7EE6-4342-B048-85BDC9FD1C3A}</a:tableStyleId>
              </a:tblPr>
              <a:tblGrid>
                <a:gridCol w="1920240"/>
                <a:gridCol w="1920240"/>
                <a:gridCol w="1920240"/>
                <a:gridCol w="1920240"/>
                <a:gridCol w="1920240"/>
              </a:tblGrid>
              <a:tr h="836413">
                <a:tc>
                  <a:txBody>
                    <a:bodyPr/>
                    <a:lstStyle/>
                    <a:p>
                      <a:r>
                        <a:rPr lang="es-ES" dirty="0" smtClean="0"/>
                        <a:t>CURSO </a:t>
                      </a:r>
                      <a:endParaRPr lang="es-CL" dirty="0"/>
                    </a:p>
                  </a:txBody>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s-CL" sz="1400" b="1" i="0" u="none" strike="noStrike" kern="1200" cap="none" spc="0" normalizeH="0" baseline="0" noProof="0" dirty="0" smtClean="0">
                          <a:ln>
                            <a:noFill/>
                          </a:ln>
                          <a:solidFill>
                            <a:prstClr val="white"/>
                          </a:solidFill>
                          <a:effectLst/>
                          <a:uLnTx/>
                          <a:uFillTx/>
                          <a:latin typeface="+mn-lt"/>
                          <a:ea typeface="+mn-ea"/>
                          <a:cs typeface="+mn-cs"/>
                        </a:rPr>
                        <a:t>Insuficiente</a:t>
                      </a:r>
                      <a:endParaRPr kumimoji="0" lang="es-CL" sz="1100" b="1" i="0" u="none" strike="noStrike" kern="1200" cap="none" spc="0" normalizeH="0" baseline="0" noProof="0" dirty="0" smtClean="0">
                        <a:ln>
                          <a:noFill/>
                        </a:ln>
                        <a:solidFill>
                          <a:prstClr val="white"/>
                        </a:solidFill>
                        <a:effectLst/>
                        <a:uLnTx/>
                        <a:uFillTx/>
                        <a:latin typeface="+mn-lt"/>
                        <a:ea typeface="+mn-ea"/>
                        <a:cs typeface="+mn-cs"/>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s-CL" sz="1400" b="1" i="0" u="none" strike="noStrike" kern="1200" cap="none" spc="0" normalizeH="0" baseline="0" noProof="0" dirty="0" smtClean="0">
                          <a:ln>
                            <a:noFill/>
                          </a:ln>
                          <a:solidFill>
                            <a:prstClr val="white"/>
                          </a:solidFill>
                          <a:effectLst/>
                          <a:uLnTx/>
                          <a:uFillTx/>
                          <a:latin typeface="+mn-lt"/>
                          <a:ea typeface="+mn-ea"/>
                          <a:cs typeface="+mn-cs"/>
                        </a:rPr>
                        <a:t>       0 -  59%</a:t>
                      </a:r>
                      <a:endParaRPr kumimoji="0" lang="es-CL" sz="1100" b="1" i="0" u="none" strike="noStrike" kern="1200" cap="none" spc="0" normalizeH="0" baseline="0" noProof="0" dirty="0" smtClean="0">
                        <a:ln>
                          <a:noFill/>
                        </a:ln>
                        <a:solidFill>
                          <a:prstClr val="white"/>
                        </a:solidFill>
                        <a:effectLst/>
                        <a:uLnTx/>
                        <a:uFillTx/>
                        <a:latin typeface="+mn-lt"/>
                        <a:ea typeface="+mn-ea"/>
                        <a:cs typeface="+mn-cs"/>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s-CL" sz="1400" b="1" i="0" u="none" strike="noStrike" kern="1200" cap="none" spc="0" normalizeH="0" baseline="0" noProof="0" dirty="0" smtClean="0">
                          <a:ln>
                            <a:noFill/>
                          </a:ln>
                          <a:solidFill>
                            <a:prstClr val="white"/>
                          </a:solidFill>
                          <a:effectLst/>
                          <a:uLnTx/>
                          <a:uFillTx/>
                          <a:latin typeface="+mn-lt"/>
                          <a:ea typeface="+mn-ea"/>
                          <a:cs typeface="+mn-cs"/>
                        </a:rPr>
                        <a:t>    20      -    39</a:t>
                      </a:r>
                      <a:endParaRPr kumimoji="0" lang="es-CL" sz="1100" b="1" i="0" u="none" strike="noStrike" kern="1200" cap="none" spc="0" normalizeH="0" baseline="0" noProof="0" dirty="0" smtClean="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s-CL" sz="1400" b="1" i="0" u="none" strike="noStrike" kern="1200" cap="none" spc="0" normalizeH="0" baseline="0" noProof="0" dirty="0" smtClean="0">
                          <a:ln>
                            <a:noFill/>
                          </a:ln>
                          <a:solidFill>
                            <a:prstClr val="white"/>
                          </a:solidFill>
                          <a:effectLst/>
                          <a:uLnTx/>
                          <a:uFillTx/>
                          <a:latin typeface="+mn-lt"/>
                          <a:ea typeface="+mn-ea"/>
                          <a:cs typeface="+mn-cs"/>
                        </a:rPr>
                        <a:t>Elemental</a:t>
                      </a:r>
                      <a:endParaRPr kumimoji="0" lang="es-CL" sz="1100" b="1" i="0" u="none" strike="noStrike" kern="1200" cap="none" spc="0" normalizeH="0" baseline="0" noProof="0" dirty="0" smtClean="0">
                        <a:ln>
                          <a:noFill/>
                        </a:ln>
                        <a:solidFill>
                          <a:prstClr val="white"/>
                        </a:solidFill>
                        <a:effectLst/>
                        <a:uLnTx/>
                        <a:uFillTx/>
                        <a:latin typeface="+mn-lt"/>
                        <a:ea typeface="+mn-ea"/>
                        <a:cs typeface="+mn-cs"/>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s-CL" sz="1400" b="1" i="0" u="none" strike="noStrike" kern="1200" cap="none" spc="0" normalizeH="0" baseline="0" noProof="0" dirty="0" smtClean="0">
                          <a:ln>
                            <a:noFill/>
                          </a:ln>
                          <a:solidFill>
                            <a:prstClr val="white"/>
                          </a:solidFill>
                          <a:effectLst/>
                          <a:uLnTx/>
                          <a:uFillTx/>
                          <a:latin typeface="+mn-lt"/>
                          <a:ea typeface="+mn-ea"/>
                          <a:cs typeface="+mn-cs"/>
                        </a:rPr>
                        <a:t>    60   - 80 %</a:t>
                      </a:r>
                      <a:endParaRPr kumimoji="0" lang="es-CL" sz="1100" b="1" i="0" u="none" strike="noStrike" kern="1200" cap="none" spc="0" normalizeH="0" baseline="0" noProof="0" dirty="0" smtClean="0">
                        <a:ln>
                          <a:noFill/>
                        </a:ln>
                        <a:solidFill>
                          <a:prstClr val="white"/>
                        </a:solidFill>
                        <a:effectLst/>
                        <a:uLnTx/>
                        <a:uFillTx/>
                        <a:latin typeface="+mn-lt"/>
                        <a:ea typeface="+mn-ea"/>
                        <a:cs typeface="+mn-cs"/>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s-CL" sz="1400" b="1" i="0" u="none" strike="noStrike" kern="1200" cap="none" spc="0" normalizeH="0" baseline="0" noProof="0" dirty="0" smtClean="0">
                          <a:ln>
                            <a:noFill/>
                          </a:ln>
                          <a:solidFill>
                            <a:prstClr val="white"/>
                          </a:solidFill>
                          <a:effectLst/>
                          <a:uLnTx/>
                          <a:uFillTx/>
                          <a:latin typeface="+mn-lt"/>
                          <a:ea typeface="+mn-ea"/>
                          <a:cs typeface="+mn-cs"/>
                        </a:rPr>
                        <a:t>    40      -     59</a:t>
                      </a:r>
                      <a:endParaRPr kumimoji="0" lang="es-CL" sz="1100" b="1" i="0" u="none" strike="noStrike" kern="1200" cap="none" spc="0" normalizeH="0" baseline="0" noProof="0" dirty="0" smtClean="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s-CL" sz="1400" b="1" i="0" u="none" strike="noStrike" kern="1200" cap="none" spc="0" normalizeH="0" baseline="0" noProof="0" dirty="0" smtClean="0">
                          <a:ln>
                            <a:noFill/>
                          </a:ln>
                          <a:solidFill>
                            <a:prstClr val="white"/>
                          </a:solidFill>
                          <a:effectLst/>
                          <a:uLnTx/>
                          <a:uFillTx/>
                          <a:latin typeface="+mn-lt"/>
                          <a:ea typeface="+mn-ea"/>
                          <a:cs typeface="+mn-cs"/>
                        </a:rPr>
                        <a:t>     Adecuado</a:t>
                      </a:r>
                      <a:endParaRPr kumimoji="0" lang="es-CL" sz="1100" b="1" i="0" u="none" strike="noStrike" kern="1200" cap="none" spc="0" normalizeH="0" baseline="0" noProof="0" dirty="0" smtClean="0">
                        <a:ln>
                          <a:noFill/>
                        </a:ln>
                        <a:solidFill>
                          <a:prstClr val="white"/>
                        </a:solidFill>
                        <a:effectLst/>
                        <a:uLnTx/>
                        <a:uFillTx/>
                        <a:latin typeface="+mn-lt"/>
                        <a:ea typeface="+mn-ea"/>
                        <a:cs typeface="+mn-cs"/>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s-CL" sz="1400" b="1" i="0" u="none" strike="noStrike" kern="1200" cap="none" spc="0" normalizeH="0" baseline="0" noProof="0" dirty="0" smtClean="0">
                          <a:ln>
                            <a:noFill/>
                          </a:ln>
                          <a:solidFill>
                            <a:prstClr val="white"/>
                          </a:solidFill>
                          <a:effectLst/>
                          <a:uLnTx/>
                          <a:uFillTx/>
                          <a:latin typeface="+mn-lt"/>
                          <a:ea typeface="+mn-ea"/>
                          <a:cs typeface="+mn-cs"/>
                        </a:rPr>
                        <a:t>    90 - 100 %</a:t>
                      </a:r>
                      <a:endParaRPr kumimoji="0" lang="es-CL" sz="1100" b="1" i="0" u="none" strike="noStrike" kern="1200" cap="none" spc="0" normalizeH="0" baseline="0" noProof="0" dirty="0" smtClean="0">
                        <a:ln>
                          <a:noFill/>
                        </a:ln>
                        <a:solidFill>
                          <a:prstClr val="white"/>
                        </a:solidFill>
                        <a:effectLst/>
                        <a:uLnTx/>
                        <a:uFillTx/>
                        <a:latin typeface="+mn-lt"/>
                        <a:ea typeface="+mn-ea"/>
                        <a:cs typeface="+mn-cs"/>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s-CL" sz="1400" b="1" i="0" u="none" strike="noStrike" kern="1200" cap="none" spc="0" normalizeH="0" baseline="0" noProof="0" dirty="0" smtClean="0">
                          <a:ln>
                            <a:noFill/>
                          </a:ln>
                          <a:solidFill>
                            <a:prstClr val="white"/>
                          </a:solidFill>
                          <a:effectLst/>
                          <a:uLnTx/>
                          <a:uFillTx/>
                          <a:latin typeface="+mn-lt"/>
                          <a:ea typeface="+mn-ea"/>
                          <a:cs typeface="+mn-cs"/>
                        </a:rPr>
                        <a:t>   60    -    70</a:t>
                      </a:r>
                      <a:endParaRPr kumimoji="0" lang="es-CL" sz="1100" b="1" i="0" u="none" strike="noStrike" kern="1200" cap="none" spc="0" normalizeH="0" baseline="0" noProof="0" dirty="0" smtClean="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s-CL" sz="1400" b="1" i="0" u="none" strike="noStrike" kern="1200" cap="none" spc="0" normalizeH="0" baseline="0" noProof="0" dirty="0" smtClean="0">
                          <a:ln>
                            <a:noFill/>
                          </a:ln>
                          <a:solidFill>
                            <a:prstClr val="white"/>
                          </a:solidFill>
                          <a:effectLst/>
                          <a:uLnTx/>
                          <a:uFillTx/>
                          <a:latin typeface="+mn-lt"/>
                          <a:ea typeface="+mn-ea"/>
                          <a:cs typeface="+mn-cs"/>
                        </a:rPr>
                        <a:t>Aprobados /</a:t>
                      </a:r>
                      <a:endParaRPr kumimoji="0" lang="es-CL" sz="1100" b="1" i="0" u="none" strike="noStrike" kern="1200" cap="none" spc="0" normalizeH="0" baseline="0" noProof="0" dirty="0" smtClean="0">
                        <a:ln>
                          <a:noFill/>
                        </a:ln>
                        <a:solidFill>
                          <a:prstClr val="white"/>
                        </a:solidFill>
                        <a:effectLst/>
                        <a:uLnTx/>
                        <a:uFillTx/>
                        <a:latin typeface="+mn-lt"/>
                        <a:ea typeface="+mn-ea"/>
                        <a:cs typeface="+mn-cs"/>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s-CL" sz="1400" b="1" i="0" u="none" strike="noStrike" kern="1200" cap="none" spc="0" normalizeH="0" baseline="0" noProof="0" dirty="0" smtClean="0">
                          <a:ln>
                            <a:noFill/>
                          </a:ln>
                          <a:solidFill>
                            <a:prstClr val="white"/>
                          </a:solidFill>
                          <a:effectLst/>
                          <a:uLnTx/>
                          <a:uFillTx/>
                          <a:latin typeface="+mn-lt"/>
                          <a:ea typeface="+mn-ea"/>
                          <a:cs typeface="+mn-cs"/>
                        </a:rPr>
                        <a:t>Reprobados</a:t>
                      </a:r>
                      <a:endParaRPr kumimoji="0" lang="es-CL" sz="1100" b="1" i="0" u="none" strike="noStrike" kern="1200" cap="none" spc="0" normalizeH="0" baseline="0" noProof="0" dirty="0" smtClean="0">
                        <a:ln>
                          <a:noFill/>
                        </a:ln>
                        <a:solidFill>
                          <a:prstClr val="white"/>
                        </a:solidFill>
                        <a:effectLst/>
                        <a:uLnTx/>
                        <a:uFillTx/>
                        <a:latin typeface="+mn-lt"/>
                        <a:ea typeface="+mn-ea"/>
                        <a:cs typeface="+mn-cs"/>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s-CL" sz="1400" b="1" i="0" u="none" strike="noStrike" kern="1200" cap="none" spc="0" normalizeH="0" baseline="0" noProof="0" dirty="0" smtClean="0">
                          <a:ln>
                            <a:noFill/>
                          </a:ln>
                          <a:solidFill>
                            <a:prstClr val="white"/>
                          </a:solidFill>
                          <a:effectLst/>
                          <a:uLnTx/>
                          <a:uFillTx/>
                          <a:latin typeface="+mn-lt"/>
                          <a:ea typeface="+mn-ea"/>
                          <a:cs typeface="+mn-cs"/>
                        </a:rPr>
                        <a:t> </a:t>
                      </a:r>
                      <a:endParaRPr kumimoji="0" lang="es-CL" sz="1100" b="1" i="0" u="none" strike="noStrike" kern="1200" cap="none" spc="0" normalizeH="0" baseline="0" noProof="0" dirty="0" smtClean="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a:tc>
              </a:tr>
              <a:tr h="555328">
                <a:tc>
                  <a:txBody>
                    <a:bodyPr/>
                    <a:lstStyle/>
                    <a:p>
                      <a:pPr algn="just">
                        <a:lnSpc>
                          <a:spcPct val="107000"/>
                        </a:lnSpc>
                        <a:spcAft>
                          <a:spcPts val="0"/>
                        </a:spcAft>
                      </a:pPr>
                      <a:r>
                        <a:rPr lang="es-CL" sz="1600" b="1" dirty="0">
                          <a:effectLst/>
                          <a:latin typeface="Calibri" panose="020F0502020204030204" pitchFamily="34" charset="0"/>
                          <a:ea typeface="Calibri" panose="020F0502020204030204" pitchFamily="34" charset="0"/>
                          <a:cs typeface="Calibri" panose="020F0502020204030204" pitchFamily="34" charset="0"/>
                        </a:rPr>
                        <a:t>I Medio</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L" sz="1600" b="1" dirty="0">
                          <a:effectLst/>
                          <a:latin typeface="Calibri" panose="020F0502020204030204" pitchFamily="34" charset="0"/>
                          <a:ea typeface="Calibri" panose="020F0502020204030204" pitchFamily="34" charset="0"/>
                          <a:cs typeface="Calibri" panose="020F0502020204030204" pitchFamily="34" charset="0"/>
                        </a:rPr>
                        <a:t> </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L"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8</a:t>
                      </a:r>
                      <a:endParaRPr lang="es-CL"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L"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26 %</a:t>
                      </a:r>
                      <a:endParaRPr lang="es-CL"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L" sz="1600" b="1">
                          <a:effectLst/>
                          <a:latin typeface="Calibri" panose="020F0502020204030204" pitchFamily="34" charset="0"/>
                          <a:ea typeface="Calibri" panose="020F0502020204030204" pitchFamily="34" charset="0"/>
                          <a:cs typeface="Calibri" panose="020F0502020204030204" pitchFamily="34" charset="0"/>
                        </a:rPr>
                        <a:t>18</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L" sz="1600" b="1">
                          <a:effectLst/>
                          <a:latin typeface="Calibri" panose="020F0502020204030204" pitchFamily="34" charset="0"/>
                          <a:ea typeface="Calibri" panose="020F0502020204030204" pitchFamily="34" charset="0"/>
                          <a:cs typeface="Calibri" panose="020F0502020204030204" pitchFamily="34" charset="0"/>
                        </a:rPr>
                        <a:t>58%</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tabLst>
                          <a:tab pos="163830" algn="l"/>
                          <a:tab pos="361950" algn="ctr"/>
                        </a:tabLst>
                      </a:pPr>
                      <a:r>
                        <a:rPr lang="es-CL" sz="1600" b="1">
                          <a:effectLst/>
                          <a:latin typeface="Calibri" panose="020F0502020204030204" pitchFamily="34" charset="0"/>
                          <a:ea typeface="Calibri" panose="020F0502020204030204" pitchFamily="34" charset="0"/>
                          <a:cs typeface="Calibri" panose="020F0502020204030204" pitchFamily="34" charset="0"/>
                        </a:rPr>
                        <a:t>5</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tabLst>
                          <a:tab pos="163830" algn="l"/>
                          <a:tab pos="361950" algn="ctr"/>
                        </a:tabLst>
                      </a:pPr>
                      <a:r>
                        <a:rPr lang="es-CL" sz="1600" b="1">
                          <a:effectLst/>
                          <a:latin typeface="Calibri" panose="020F0502020204030204" pitchFamily="34" charset="0"/>
                          <a:ea typeface="Calibri" panose="020F0502020204030204" pitchFamily="34" charset="0"/>
                          <a:cs typeface="Calibri" panose="020F0502020204030204" pitchFamily="34" charset="0"/>
                        </a:rPr>
                        <a:t>16 %</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tabLst>
                          <a:tab pos="163830" algn="l"/>
                          <a:tab pos="361950" algn="ctr"/>
                        </a:tabLst>
                      </a:pPr>
                      <a:r>
                        <a:rPr lang="es-CL" sz="1600" b="1" dirty="0">
                          <a:effectLst/>
                          <a:latin typeface="Calibri" panose="020F0502020204030204" pitchFamily="34" charset="0"/>
                          <a:ea typeface="Calibri" panose="020F0502020204030204" pitchFamily="34" charset="0"/>
                          <a:cs typeface="Calibri" panose="020F0502020204030204" pitchFamily="34" charset="0"/>
                        </a:rPr>
                        <a:t>23/  74%</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tabLst>
                          <a:tab pos="163830" algn="l"/>
                          <a:tab pos="361950" algn="ctr"/>
                        </a:tabLst>
                      </a:pPr>
                      <a:r>
                        <a:rPr lang="es-CL" sz="1600" b="1" dirty="0">
                          <a:effectLst/>
                          <a:latin typeface="Calibri" panose="020F0502020204030204" pitchFamily="34" charset="0"/>
                          <a:ea typeface="Calibri" panose="020F0502020204030204" pitchFamily="34" charset="0"/>
                          <a:cs typeface="Calibri" panose="020F0502020204030204" pitchFamily="34" charset="0"/>
                        </a:rPr>
                        <a:t>8 /   26%</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55328">
                <a:tc>
                  <a:txBody>
                    <a:bodyPr/>
                    <a:lstStyle/>
                    <a:p>
                      <a:pPr algn="just">
                        <a:lnSpc>
                          <a:spcPct val="107000"/>
                        </a:lnSpc>
                        <a:spcAft>
                          <a:spcPts val="0"/>
                        </a:spcAft>
                      </a:pPr>
                      <a:r>
                        <a:rPr lang="es-CL" sz="1600" b="1" dirty="0">
                          <a:effectLst/>
                          <a:latin typeface="Calibri" panose="020F0502020204030204" pitchFamily="34" charset="0"/>
                          <a:ea typeface="Calibri" panose="020F0502020204030204" pitchFamily="34" charset="0"/>
                          <a:cs typeface="Calibri" panose="020F0502020204030204" pitchFamily="34" charset="0"/>
                        </a:rPr>
                        <a:t>II Medio</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L" sz="1600" b="1" dirty="0">
                          <a:effectLst/>
                          <a:latin typeface="Calibri" panose="020F0502020204030204" pitchFamily="34" charset="0"/>
                          <a:ea typeface="Calibri" panose="020F0502020204030204" pitchFamily="34" charset="0"/>
                          <a:cs typeface="Calibri" panose="020F0502020204030204" pitchFamily="34" charset="0"/>
                        </a:rPr>
                        <a:t> </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L"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a:t>
                      </a:r>
                      <a:endParaRPr lang="es-CL"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L"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7  %</a:t>
                      </a:r>
                      <a:endParaRPr lang="es-CL"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L" sz="1600" b="1">
                          <a:effectLst/>
                          <a:latin typeface="Calibri" panose="020F0502020204030204" pitchFamily="34" charset="0"/>
                          <a:ea typeface="Calibri" panose="020F0502020204030204" pitchFamily="34" charset="0"/>
                          <a:cs typeface="Calibri" panose="020F0502020204030204" pitchFamily="34" charset="0"/>
                        </a:rPr>
                        <a:t>23</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L" sz="1600" b="1">
                          <a:effectLst/>
                          <a:latin typeface="Calibri" panose="020F0502020204030204" pitchFamily="34" charset="0"/>
                          <a:ea typeface="Calibri" panose="020F0502020204030204" pitchFamily="34" charset="0"/>
                          <a:cs typeface="Calibri" panose="020F0502020204030204" pitchFamily="34" charset="0"/>
                        </a:rPr>
                        <a:t>82%</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L" sz="1600" b="1">
                          <a:effectLst/>
                          <a:latin typeface="Calibri" panose="020F0502020204030204" pitchFamily="34" charset="0"/>
                          <a:ea typeface="Calibri" panose="020F0502020204030204" pitchFamily="34" charset="0"/>
                          <a:cs typeface="Calibri" panose="020F0502020204030204" pitchFamily="34" charset="0"/>
                        </a:rPr>
                        <a:t>3</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L" sz="1600" b="1">
                          <a:effectLst/>
                          <a:latin typeface="Calibri" panose="020F0502020204030204" pitchFamily="34" charset="0"/>
                          <a:ea typeface="Calibri" panose="020F0502020204030204" pitchFamily="34" charset="0"/>
                          <a:cs typeface="Calibri" panose="020F0502020204030204" pitchFamily="34" charset="0"/>
                        </a:rPr>
                        <a:t>11 %</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L" sz="1600" b="1">
                          <a:effectLst/>
                          <a:latin typeface="Calibri" panose="020F0502020204030204" pitchFamily="34" charset="0"/>
                          <a:ea typeface="Calibri" panose="020F0502020204030204" pitchFamily="34" charset="0"/>
                          <a:cs typeface="Calibri" panose="020F0502020204030204" pitchFamily="34" charset="0"/>
                        </a:rPr>
                        <a:t>26/  93%</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L" sz="1600" b="1">
                          <a:effectLst/>
                          <a:latin typeface="Calibri" panose="020F0502020204030204" pitchFamily="34" charset="0"/>
                          <a:ea typeface="Calibri" panose="020F0502020204030204" pitchFamily="34" charset="0"/>
                          <a:cs typeface="Calibri" panose="020F0502020204030204" pitchFamily="34" charset="0"/>
                        </a:rPr>
                        <a:t>2/   7%</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55328">
                <a:tc>
                  <a:txBody>
                    <a:bodyPr/>
                    <a:lstStyle/>
                    <a:p>
                      <a:pPr algn="just">
                        <a:lnSpc>
                          <a:spcPct val="107000"/>
                        </a:lnSpc>
                        <a:spcAft>
                          <a:spcPts val="0"/>
                        </a:spcAft>
                      </a:pPr>
                      <a:r>
                        <a:rPr lang="es-CL" sz="1600" b="1" dirty="0">
                          <a:effectLst/>
                          <a:latin typeface="Calibri" panose="020F0502020204030204" pitchFamily="34" charset="0"/>
                          <a:ea typeface="Calibri" panose="020F0502020204030204" pitchFamily="34" charset="0"/>
                          <a:cs typeface="Calibri" panose="020F0502020204030204" pitchFamily="34" charset="0"/>
                        </a:rPr>
                        <a:t>III Medio</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L" sz="1600" b="1" dirty="0">
                          <a:effectLst/>
                          <a:latin typeface="Calibri" panose="020F0502020204030204" pitchFamily="34" charset="0"/>
                          <a:ea typeface="Calibri" panose="020F0502020204030204" pitchFamily="34" charset="0"/>
                          <a:cs typeface="Calibri" panose="020F0502020204030204" pitchFamily="34" charset="0"/>
                        </a:rPr>
                        <a:t> </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L"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a:t>
                      </a:r>
                      <a:endParaRPr lang="es-CL"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L"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14 %</a:t>
                      </a:r>
                      <a:endParaRPr lang="es-CL"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L" sz="1600" b="1">
                          <a:effectLst/>
                          <a:latin typeface="Calibri" panose="020F0502020204030204" pitchFamily="34" charset="0"/>
                          <a:ea typeface="Calibri" panose="020F0502020204030204" pitchFamily="34" charset="0"/>
                          <a:cs typeface="Calibri" panose="020F0502020204030204" pitchFamily="34" charset="0"/>
                        </a:rPr>
                        <a:t>19</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L" sz="1600" b="1">
                          <a:effectLst/>
                          <a:latin typeface="Calibri" panose="020F0502020204030204" pitchFamily="34" charset="0"/>
                          <a:ea typeface="Calibri" panose="020F0502020204030204" pitchFamily="34" charset="0"/>
                          <a:cs typeface="Calibri" panose="020F0502020204030204" pitchFamily="34" charset="0"/>
                        </a:rPr>
                        <a:t>43%</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L" sz="1600" b="1">
                          <a:effectLst/>
                          <a:latin typeface="Calibri" panose="020F0502020204030204" pitchFamily="34" charset="0"/>
                          <a:ea typeface="Calibri" panose="020F0502020204030204" pitchFamily="34" charset="0"/>
                          <a:cs typeface="Calibri" panose="020F0502020204030204" pitchFamily="34" charset="0"/>
                        </a:rPr>
                        <a:t>7 =</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L" sz="1600" b="1">
                          <a:effectLst/>
                          <a:latin typeface="Calibri" panose="020F0502020204030204" pitchFamily="34" charset="0"/>
                          <a:ea typeface="Calibri" panose="020F0502020204030204" pitchFamily="34" charset="0"/>
                          <a:cs typeface="Calibri" panose="020F0502020204030204" pitchFamily="34" charset="0"/>
                        </a:rPr>
                        <a:t>23 %</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L" sz="1600" b="1">
                          <a:effectLst/>
                          <a:latin typeface="Calibri" panose="020F0502020204030204" pitchFamily="34" charset="0"/>
                          <a:ea typeface="Calibri" panose="020F0502020204030204" pitchFamily="34" charset="0"/>
                          <a:cs typeface="Calibri" panose="020F0502020204030204" pitchFamily="34" charset="0"/>
                        </a:rPr>
                        <a:t>26/  66%</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L" sz="1600" b="1">
                          <a:effectLst/>
                          <a:latin typeface="Calibri" panose="020F0502020204030204" pitchFamily="34" charset="0"/>
                          <a:ea typeface="Calibri" panose="020F0502020204030204" pitchFamily="34" charset="0"/>
                          <a:cs typeface="Calibri" panose="020F0502020204030204" pitchFamily="34" charset="0"/>
                        </a:rPr>
                        <a:t>4 /   14%</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55328">
                <a:tc>
                  <a:txBody>
                    <a:bodyPr/>
                    <a:lstStyle/>
                    <a:p>
                      <a:pPr algn="just">
                        <a:lnSpc>
                          <a:spcPct val="107000"/>
                        </a:lnSpc>
                        <a:spcAft>
                          <a:spcPts val="0"/>
                        </a:spcAft>
                      </a:pPr>
                      <a:r>
                        <a:rPr lang="es-CL" sz="1600" b="1">
                          <a:effectLst/>
                          <a:latin typeface="Calibri" panose="020F0502020204030204" pitchFamily="34" charset="0"/>
                          <a:ea typeface="Calibri" panose="020F0502020204030204" pitchFamily="34" charset="0"/>
                          <a:cs typeface="Calibri" panose="020F0502020204030204" pitchFamily="34" charset="0"/>
                        </a:rPr>
                        <a:t>IV Medio</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L" sz="1600" b="1">
                          <a:effectLst/>
                          <a:latin typeface="Calibri" panose="020F0502020204030204" pitchFamily="34" charset="0"/>
                          <a:ea typeface="Calibri" panose="020F0502020204030204" pitchFamily="34" charset="0"/>
                          <a:cs typeface="Calibri" panose="020F0502020204030204" pitchFamily="34" charset="0"/>
                        </a:rPr>
                        <a:t> </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L"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a:t>
                      </a:r>
                      <a:endParaRPr lang="es-CL"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L"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14 %</a:t>
                      </a:r>
                      <a:endParaRPr lang="es-CL"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L" sz="1600" b="1" dirty="0">
                          <a:effectLst/>
                          <a:latin typeface="Calibri" panose="020F0502020204030204" pitchFamily="34" charset="0"/>
                          <a:ea typeface="Calibri" panose="020F0502020204030204" pitchFamily="34" charset="0"/>
                          <a:cs typeface="Calibri" panose="020F0502020204030204" pitchFamily="34" charset="0"/>
                        </a:rPr>
                        <a:t>17</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L" sz="1600" b="1" dirty="0">
                          <a:effectLst/>
                          <a:latin typeface="Calibri" panose="020F0502020204030204" pitchFamily="34" charset="0"/>
                          <a:ea typeface="Calibri" panose="020F0502020204030204" pitchFamily="34" charset="0"/>
                          <a:cs typeface="Calibri" panose="020F0502020204030204" pitchFamily="34" charset="0"/>
                        </a:rPr>
                        <a:t>59%</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L" sz="1600" b="1" dirty="0">
                          <a:effectLst/>
                          <a:latin typeface="Calibri" panose="020F0502020204030204" pitchFamily="34" charset="0"/>
                          <a:ea typeface="Calibri" panose="020F0502020204030204" pitchFamily="34" charset="0"/>
                          <a:cs typeface="Calibri" panose="020F0502020204030204" pitchFamily="34" charset="0"/>
                        </a:rPr>
                        <a:t>8</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L" sz="1600" b="1" dirty="0">
                          <a:effectLst/>
                          <a:latin typeface="Calibri" panose="020F0502020204030204" pitchFamily="34" charset="0"/>
                          <a:ea typeface="Calibri" panose="020F0502020204030204" pitchFamily="34" charset="0"/>
                          <a:cs typeface="Calibri" panose="020F0502020204030204" pitchFamily="34" charset="0"/>
                        </a:rPr>
                        <a:t>27 %</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L" sz="1600" b="1" dirty="0">
                          <a:effectLst/>
                          <a:latin typeface="Calibri" panose="020F0502020204030204" pitchFamily="34" charset="0"/>
                          <a:ea typeface="Calibri" panose="020F0502020204030204" pitchFamily="34" charset="0"/>
                          <a:cs typeface="Calibri" panose="020F0502020204030204" pitchFamily="34" charset="0"/>
                        </a:rPr>
                        <a:t>25/ 86%</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L" sz="1600" b="1" dirty="0">
                          <a:effectLst/>
                          <a:latin typeface="Calibri" panose="020F0502020204030204" pitchFamily="34" charset="0"/>
                          <a:ea typeface="Calibri" panose="020F0502020204030204" pitchFamily="34" charset="0"/>
                          <a:cs typeface="Calibri" panose="020F0502020204030204" pitchFamily="34" charset="0"/>
                        </a:rPr>
                        <a:t>4 / 14%</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461054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RESULTADOS LENGUAJE 1° A 4° BASICO </a:t>
            </a:r>
            <a:endParaRPr lang="es-CL"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948795605"/>
              </p:ext>
            </p:extLst>
          </p:nvPr>
        </p:nvGraphicFramePr>
        <p:xfrm>
          <a:off x="1295400" y="2557463"/>
          <a:ext cx="9601200" cy="2638933"/>
        </p:xfrm>
        <a:graphic>
          <a:graphicData uri="http://schemas.openxmlformats.org/drawingml/2006/table">
            <a:tbl>
              <a:tblPr firstRow="1" bandRow="1">
                <a:tableStyleId>{5C22544A-7EE6-4342-B048-85BDC9FD1C3A}</a:tableStyleId>
              </a:tblPr>
              <a:tblGrid>
                <a:gridCol w="1920240"/>
                <a:gridCol w="1920240"/>
                <a:gridCol w="1920240"/>
                <a:gridCol w="1920240"/>
                <a:gridCol w="1920240"/>
              </a:tblGrid>
              <a:tr h="370840">
                <a:tc>
                  <a:txBody>
                    <a:bodyPr/>
                    <a:lstStyle/>
                    <a:p>
                      <a:pPr>
                        <a:lnSpc>
                          <a:spcPct val="107000"/>
                        </a:lnSpc>
                        <a:spcAft>
                          <a:spcPts val="0"/>
                        </a:spcAft>
                      </a:pPr>
                      <a:r>
                        <a:rPr lang="es-MX" sz="1100" dirty="0">
                          <a:effectLst/>
                        </a:rPr>
                        <a:t>CURSO</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100" dirty="0">
                          <a:effectLst/>
                        </a:rPr>
                        <a:t>INSUFICIENTE</a:t>
                      </a:r>
                      <a:endParaRPr lang="es-CL" sz="1100" dirty="0">
                        <a:effectLst/>
                      </a:endParaRPr>
                    </a:p>
                    <a:p>
                      <a:pPr marL="342900" lvl="0" indent="-342900">
                        <a:lnSpc>
                          <a:spcPct val="115000"/>
                        </a:lnSpc>
                        <a:spcAft>
                          <a:spcPts val="0"/>
                        </a:spcAft>
                        <a:buFont typeface="+mj-lt"/>
                        <a:buAutoNum type="arabicPeriod"/>
                      </a:pPr>
                      <a:r>
                        <a:rPr lang="es-MX" sz="1100" dirty="0">
                          <a:effectLst/>
                        </a:rPr>
                        <a:t>  59%</a:t>
                      </a:r>
                      <a:endParaRPr lang="es-CL" sz="1100" dirty="0">
                        <a:effectLst/>
                      </a:endParaRPr>
                    </a:p>
                    <a:p>
                      <a:pPr>
                        <a:lnSpc>
                          <a:spcPct val="107000"/>
                        </a:lnSpc>
                        <a:spcAft>
                          <a:spcPts val="0"/>
                        </a:spcAft>
                      </a:pPr>
                      <a:r>
                        <a:rPr lang="es-MX" sz="1100" dirty="0">
                          <a:effectLst/>
                        </a:rPr>
                        <a:t>      (39- 20)</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100" dirty="0">
                          <a:effectLst/>
                        </a:rPr>
                        <a:t>    ELEMENTAL</a:t>
                      </a:r>
                      <a:endParaRPr lang="es-CL" sz="1100" dirty="0">
                        <a:effectLst/>
                      </a:endParaRPr>
                    </a:p>
                    <a:p>
                      <a:pPr>
                        <a:lnSpc>
                          <a:spcPct val="107000"/>
                        </a:lnSpc>
                        <a:spcAft>
                          <a:spcPts val="0"/>
                        </a:spcAft>
                      </a:pPr>
                      <a:r>
                        <a:rPr lang="es-MX" sz="1100" dirty="0">
                          <a:effectLst/>
                        </a:rPr>
                        <a:t>     60% -  79% </a:t>
                      </a:r>
                      <a:endParaRPr lang="es-CL" sz="1100" dirty="0">
                        <a:effectLst/>
                      </a:endParaRPr>
                    </a:p>
                    <a:p>
                      <a:pPr>
                        <a:lnSpc>
                          <a:spcPct val="107000"/>
                        </a:lnSpc>
                        <a:spcAft>
                          <a:spcPts val="0"/>
                        </a:spcAft>
                      </a:pPr>
                      <a:r>
                        <a:rPr lang="es-MX" sz="1100" dirty="0">
                          <a:effectLst/>
                        </a:rPr>
                        <a:t>       (59 – 40)</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100" dirty="0">
                          <a:effectLst/>
                        </a:rPr>
                        <a:t>ADECUADO</a:t>
                      </a:r>
                      <a:endParaRPr lang="es-CL" sz="1100" dirty="0">
                        <a:effectLst/>
                      </a:endParaRPr>
                    </a:p>
                    <a:p>
                      <a:pPr>
                        <a:lnSpc>
                          <a:spcPct val="107000"/>
                        </a:lnSpc>
                        <a:spcAft>
                          <a:spcPts val="0"/>
                        </a:spcAft>
                      </a:pPr>
                      <a:r>
                        <a:rPr lang="es-MX" sz="1100" dirty="0">
                          <a:effectLst/>
                        </a:rPr>
                        <a:t>  80%  - 100%</a:t>
                      </a:r>
                      <a:endParaRPr lang="es-CL" sz="1100" dirty="0">
                        <a:effectLst/>
                      </a:endParaRPr>
                    </a:p>
                    <a:p>
                      <a:pPr>
                        <a:lnSpc>
                          <a:spcPct val="107000"/>
                        </a:lnSpc>
                        <a:spcAft>
                          <a:spcPts val="0"/>
                        </a:spcAft>
                      </a:pPr>
                      <a:r>
                        <a:rPr lang="es-MX" sz="1100" dirty="0">
                          <a:effectLst/>
                        </a:rPr>
                        <a:t>    (60- 70)</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100" dirty="0">
                          <a:effectLst/>
                        </a:rPr>
                        <a:t>AROBADOS </a:t>
                      </a:r>
                      <a:endParaRPr lang="es-CL" sz="1100" dirty="0">
                        <a:effectLst/>
                      </a:endParaRPr>
                    </a:p>
                    <a:p>
                      <a:pPr>
                        <a:lnSpc>
                          <a:spcPct val="107000"/>
                        </a:lnSpc>
                        <a:spcAft>
                          <a:spcPts val="0"/>
                        </a:spcAft>
                      </a:pPr>
                      <a:r>
                        <a:rPr lang="es-MX" sz="1100" dirty="0">
                          <a:effectLst/>
                        </a:rPr>
                        <a:t>REPRPBADOS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a:lnSpc>
                          <a:spcPct val="107000"/>
                        </a:lnSpc>
                        <a:spcAft>
                          <a:spcPts val="0"/>
                        </a:spcAft>
                      </a:pPr>
                      <a:r>
                        <a:rPr lang="es-MX" sz="1600" dirty="0">
                          <a:effectLst/>
                        </a:rPr>
                        <a:t> </a:t>
                      </a:r>
                      <a:endParaRPr lang="es-CL" sz="1600" dirty="0">
                        <a:effectLst/>
                      </a:endParaRPr>
                    </a:p>
                    <a:p>
                      <a:pPr>
                        <a:lnSpc>
                          <a:spcPct val="107000"/>
                        </a:lnSpc>
                        <a:spcAft>
                          <a:spcPts val="0"/>
                        </a:spcAft>
                      </a:pPr>
                      <a:r>
                        <a:rPr lang="es-MX" sz="1600" dirty="0">
                          <a:effectLst/>
                        </a:rPr>
                        <a:t>1° BÁSICO</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600" dirty="0">
                          <a:effectLst/>
                        </a:rPr>
                        <a:t>0</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600" dirty="0">
                          <a:effectLst/>
                        </a:rPr>
                        <a:t>9</a:t>
                      </a:r>
                      <a:endParaRPr lang="es-CL" sz="1600" dirty="0">
                        <a:effectLst/>
                      </a:endParaRPr>
                    </a:p>
                    <a:p>
                      <a:pPr algn="ctr">
                        <a:lnSpc>
                          <a:spcPct val="107000"/>
                        </a:lnSpc>
                        <a:spcAft>
                          <a:spcPts val="0"/>
                        </a:spcAft>
                      </a:pPr>
                      <a:r>
                        <a:rPr lang="es-MX" sz="1600" dirty="0">
                          <a:effectLst/>
                        </a:rPr>
                        <a:t>26%</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600">
                          <a:effectLst/>
                        </a:rPr>
                        <a:t>26</a:t>
                      </a:r>
                      <a:endParaRPr lang="es-CL" sz="1600">
                        <a:effectLst/>
                      </a:endParaRPr>
                    </a:p>
                    <a:p>
                      <a:pPr algn="ctr">
                        <a:lnSpc>
                          <a:spcPct val="107000"/>
                        </a:lnSpc>
                        <a:spcAft>
                          <a:spcPts val="0"/>
                        </a:spcAft>
                      </a:pPr>
                      <a:r>
                        <a:rPr lang="es-MX" sz="1600">
                          <a:effectLst/>
                        </a:rPr>
                        <a:t>74%</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600">
                          <a:effectLst/>
                        </a:rPr>
                        <a:t>35 /100%</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a:lnSpc>
                          <a:spcPct val="107000"/>
                        </a:lnSpc>
                        <a:spcAft>
                          <a:spcPts val="0"/>
                        </a:spcAft>
                      </a:pPr>
                      <a:r>
                        <a:rPr lang="es-MX" sz="1600" dirty="0">
                          <a:effectLst/>
                        </a:rPr>
                        <a:t> </a:t>
                      </a:r>
                      <a:endParaRPr lang="es-CL" sz="1600" dirty="0">
                        <a:effectLst/>
                      </a:endParaRPr>
                    </a:p>
                    <a:p>
                      <a:pPr>
                        <a:lnSpc>
                          <a:spcPct val="107000"/>
                        </a:lnSpc>
                        <a:spcAft>
                          <a:spcPts val="0"/>
                        </a:spcAft>
                      </a:pPr>
                      <a:r>
                        <a:rPr lang="es-MX" sz="1600" dirty="0">
                          <a:effectLst/>
                        </a:rPr>
                        <a:t>2° BÁSICO</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600">
                          <a:effectLst/>
                        </a:rPr>
                        <a:t>2</a:t>
                      </a:r>
                      <a:endParaRPr lang="es-CL" sz="1600">
                        <a:effectLst/>
                      </a:endParaRPr>
                    </a:p>
                    <a:p>
                      <a:pPr algn="ctr">
                        <a:lnSpc>
                          <a:spcPct val="107000"/>
                        </a:lnSpc>
                        <a:spcAft>
                          <a:spcPts val="0"/>
                        </a:spcAft>
                      </a:pPr>
                      <a:r>
                        <a:rPr lang="es-MX" sz="1600">
                          <a:effectLst/>
                        </a:rPr>
                        <a:t>6%</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600" dirty="0">
                          <a:effectLst/>
                        </a:rPr>
                        <a:t>10</a:t>
                      </a:r>
                      <a:endParaRPr lang="es-CL" sz="1600" dirty="0">
                        <a:effectLst/>
                      </a:endParaRPr>
                    </a:p>
                    <a:p>
                      <a:pPr algn="ctr">
                        <a:lnSpc>
                          <a:spcPct val="107000"/>
                        </a:lnSpc>
                        <a:spcAft>
                          <a:spcPts val="0"/>
                        </a:spcAft>
                      </a:pPr>
                      <a:r>
                        <a:rPr lang="es-MX" sz="1600" dirty="0">
                          <a:effectLst/>
                        </a:rPr>
                        <a:t>33%</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600" dirty="0">
                          <a:effectLst/>
                        </a:rPr>
                        <a:t>19</a:t>
                      </a:r>
                      <a:endParaRPr lang="es-CL" sz="1600" dirty="0">
                        <a:effectLst/>
                      </a:endParaRPr>
                    </a:p>
                    <a:p>
                      <a:pPr algn="ctr">
                        <a:lnSpc>
                          <a:spcPct val="107000"/>
                        </a:lnSpc>
                        <a:spcAft>
                          <a:spcPts val="0"/>
                        </a:spcAft>
                      </a:pPr>
                      <a:r>
                        <a:rPr lang="es-MX" sz="1600" dirty="0">
                          <a:effectLst/>
                        </a:rPr>
                        <a:t>61%</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600" dirty="0">
                          <a:effectLst/>
                        </a:rPr>
                        <a:t>29  /94%</a:t>
                      </a:r>
                      <a:endParaRPr lang="es-CL" sz="1600" dirty="0">
                        <a:effectLst/>
                      </a:endParaRPr>
                    </a:p>
                    <a:p>
                      <a:pPr algn="ctr">
                        <a:lnSpc>
                          <a:spcPct val="107000"/>
                        </a:lnSpc>
                        <a:spcAft>
                          <a:spcPts val="0"/>
                        </a:spcAft>
                      </a:pPr>
                      <a:r>
                        <a:rPr lang="es-MX" sz="1600" dirty="0">
                          <a:effectLst/>
                        </a:rPr>
                        <a:t>2  / 6%</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a:lnSpc>
                          <a:spcPct val="107000"/>
                        </a:lnSpc>
                        <a:spcAft>
                          <a:spcPts val="0"/>
                        </a:spcAft>
                      </a:pPr>
                      <a:r>
                        <a:rPr lang="es-MX" sz="1600" dirty="0">
                          <a:effectLst/>
                        </a:rPr>
                        <a:t> </a:t>
                      </a:r>
                      <a:endParaRPr lang="es-CL" sz="1600" dirty="0">
                        <a:effectLst/>
                      </a:endParaRPr>
                    </a:p>
                    <a:p>
                      <a:pPr>
                        <a:lnSpc>
                          <a:spcPct val="107000"/>
                        </a:lnSpc>
                        <a:spcAft>
                          <a:spcPts val="0"/>
                        </a:spcAft>
                      </a:pPr>
                      <a:r>
                        <a:rPr lang="es-MX" sz="1600" dirty="0">
                          <a:effectLst/>
                        </a:rPr>
                        <a:t>3° BÁSICO</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600">
                          <a:effectLst/>
                        </a:rPr>
                        <a:t> </a:t>
                      </a:r>
                      <a:endParaRPr lang="es-CL" sz="1600">
                        <a:effectLst/>
                      </a:endParaRPr>
                    </a:p>
                    <a:p>
                      <a:pPr algn="ctr">
                        <a:lnSpc>
                          <a:spcPct val="107000"/>
                        </a:lnSpc>
                        <a:spcAft>
                          <a:spcPts val="0"/>
                        </a:spcAft>
                      </a:pPr>
                      <a:r>
                        <a:rPr lang="es-MX" sz="1600">
                          <a:effectLst/>
                        </a:rPr>
                        <a:t>0</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600">
                          <a:effectLst/>
                        </a:rPr>
                        <a:t>17</a:t>
                      </a:r>
                      <a:endParaRPr lang="es-CL" sz="1600">
                        <a:effectLst/>
                      </a:endParaRPr>
                    </a:p>
                    <a:p>
                      <a:pPr algn="ctr">
                        <a:lnSpc>
                          <a:spcPct val="107000"/>
                        </a:lnSpc>
                        <a:spcAft>
                          <a:spcPts val="0"/>
                        </a:spcAft>
                      </a:pPr>
                      <a:r>
                        <a:rPr lang="es-MX" sz="1600">
                          <a:effectLst/>
                        </a:rPr>
                        <a:t>57%</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600" dirty="0">
                          <a:effectLst/>
                        </a:rPr>
                        <a:t>13</a:t>
                      </a:r>
                      <a:endParaRPr lang="es-CL" sz="1600" dirty="0">
                        <a:effectLst/>
                      </a:endParaRPr>
                    </a:p>
                    <a:p>
                      <a:pPr algn="ctr">
                        <a:lnSpc>
                          <a:spcPct val="107000"/>
                        </a:lnSpc>
                        <a:spcAft>
                          <a:spcPts val="0"/>
                        </a:spcAft>
                      </a:pPr>
                      <a:r>
                        <a:rPr lang="es-MX" sz="1600" dirty="0">
                          <a:effectLst/>
                        </a:rPr>
                        <a:t>43%</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600" dirty="0">
                          <a:effectLst/>
                        </a:rPr>
                        <a:t>30   100%</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a:lnSpc>
                          <a:spcPct val="107000"/>
                        </a:lnSpc>
                        <a:spcAft>
                          <a:spcPts val="0"/>
                        </a:spcAft>
                      </a:pPr>
                      <a:r>
                        <a:rPr lang="es-MX" sz="1600" dirty="0">
                          <a:effectLst/>
                        </a:rPr>
                        <a:t> </a:t>
                      </a:r>
                      <a:endParaRPr lang="es-CL" sz="1600" dirty="0">
                        <a:effectLst/>
                      </a:endParaRPr>
                    </a:p>
                    <a:p>
                      <a:pPr>
                        <a:lnSpc>
                          <a:spcPct val="107000"/>
                        </a:lnSpc>
                        <a:spcAft>
                          <a:spcPts val="0"/>
                        </a:spcAft>
                      </a:pPr>
                      <a:r>
                        <a:rPr lang="es-MX" sz="1600" dirty="0">
                          <a:effectLst/>
                        </a:rPr>
                        <a:t>4° BÁSICO</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600" dirty="0">
                          <a:effectLst/>
                        </a:rPr>
                        <a:t> </a:t>
                      </a:r>
                      <a:endParaRPr lang="es-CL" sz="1600" dirty="0">
                        <a:effectLst/>
                      </a:endParaRPr>
                    </a:p>
                    <a:p>
                      <a:pPr algn="ctr">
                        <a:lnSpc>
                          <a:spcPct val="107000"/>
                        </a:lnSpc>
                        <a:spcAft>
                          <a:spcPts val="0"/>
                        </a:spcAft>
                      </a:pPr>
                      <a:r>
                        <a:rPr lang="es-MX" sz="1600" dirty="0">
                          <a:effectLst/>
                        </a:rPr>
                        <a:t>0</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600" dirty="0">
                          <a:effectLst/>
                        </a:rPr>
                        <a:t>12</a:t>
                      </a:r>
                      <a:endParaRPr lang="es-CL" sz="1600" dirty="0">
                        <a:effectLst/>
                      </a:endParaRPr>
                    </a:p>
                    <a:p>
                      <a:pPr algn="ctr">
                        <a:lnSpc>
                          <a:spcPct val="107000"/>
                        </a:lnSpc>
                        <a:spcAft>
                          <a:spcPts val="0"/>
                        </a:spcAft>
                      </a:pPr>
                      <a:r>
                        <a:rPr lang="es-MX" sz="1600" dirty="0">
                          <a:effectLst/>
                        </a:rPr>
                        <a:t>38%</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600" dirty="0">
                          <a:effectLst/>
                        </a:rPr>
                        <a:t>21</a:t>
                      </a:r>
                      <a:endParaRPr lang="es-CL" sz="1600" dirty="0">
                        <a:effectLst/>
                      </a:endParaRPr>
                    </a:p>
                    <a:p>
                      <a:pPr algn="ctr">
                        <a:lnSpc>
                          <a:spcPct val="107000"/>
                        </a:lnSpc>
                        <a:spcAft>
                          <a:spcPts val="0"/>
                        </a:spcAft>
                      </a:pPr>
                      <a:r>
                        <a:rPr lang="es-MX" sz="1600" dirty="0">
                          <a:effectLst/>
                        </a:rPr>
                        <a:t>66%</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600" dirty="0">
                          <a:effectLst/>
                        </a:rPr>
                        <a:t>33/100%</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162977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LENGUAJE 5° a 8° básico </a:t>
            </a:r>
            <a:endParaRPr lang="es-CL"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985076692"/>
              </p:ext>
            </p:extLst>
          </p:nvPr>
        </p:nvGraphicFramePr>
        <p:xfrm>
          <a:off x="1295400" y="2557463"/>
          <a:ext cx="9601200" cy="2638933"/>
        </p:xfrm>
        <a:graphic>
          <a:graphicData uri="http://schemas.openxmlformats.org/drawingml/2006/table">
            <a:tbl>
              <a:tblPr firstRow="1" bandRow="1">
                <a:tableStyleId>{5C22544A-7EE6-4342-B048-85BDC9FD1C3A}</a:tableStyleId>
              </a:tblPr>
              <a:tblGrid>
                <a:gridCol w="1920240"/>
                <a:gridCol w="1920240"/>
                <a:gridCol w="1920240"/>
                <a:gridCol w="1920240"/>
                <a:gridCol w="1920240"/>
              </a:tblGrid>
              <a:tr h="370840">
                <a:tc>
                  <a:txBody>
                    <a:bodyPr/>
                    <a:lstStyle/>
                    <a:p>
                      <a:pPr>
                        <a:lnSpc>
                          <a:spcPct val="107000"/>
                        </a:lnSpc>
                        <a:spcAft>
                          <a:spcPts val="0"/>
                        </a:spcAft>
                      </a:pPr>
                      <a:r>
                        <a:rPr lang="es-MX" sz="1100" dirty="0">
                          <a:effectLst/>
                        </a:rPr>
                        <a:t>CURSO</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100" dirty="0">
                          <a:effectLst/>
                        </a:rPr>
                        <a:t>INSUFICIENTE</a:t>
                      </a:r>
                      <a:endParaRPr lang="es-CL" sz="1100" dirty="0">
                        <a:effectLst/>
                      </a:endParaRPr>
                    </a:p>
                    <a:p>
                      <a:pPr marL="342900" lvl="0" indent="-342900">
                        <a:lnSpc>
                          <a:spcPct val="115000"/>
                        </a:lnSpc>
                        <a:spcAft>
                          <a:spcPts val="0"/>
                        </a:spcAft>
                        <a:buFont typeface="+mj-lt"/>
                        <a:buAutoNum type="arabicPeriod"/>
                      </a:pPr>
                      <a:r>
                        <a:rPr lang="es-MX" sz="1100" dirty="0">
                          <a:effectLst/>
                        </a:rPr>
                        <a:t>  59%</a:t>
                      </a:r>
                      <a:endParaRPr lang="es-CL" sz="1100" dirty="0">
                        <a:effectLst/>
                      </a:endParaRPr>
                    </a:p>
                    <a:p>
                      <a:pPr>
                        <a:lnSpc>
                          <a:spcPct val="107000"/>
                        </a:lnSpc>
                        <a:spcAft>
                          <a:spcPts val="0"/>
                        </a:spcAft>
                      </a:pPr>
                      <a:r>
                        <a:rPr lang="es-MX" sz="1100" dirty="0">
                          <a:effectLst/>
                        </a:rPr>
                        <a:t>      (39- 20)</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100" dirty="0">
                          <a:effectLst/>
                        </a:rPr>
                        <a:t>    ELEMENTAL</a:t>
                      </a:r>
                      <a:endParaRPr lang="es-CL" sz="1100" dirty="0">
                        <a:effectLst/>
                      </a:endParaRPr>
                    </a:p>
                    <a:p>
                      <a:pPr>
                        <a:lnSpc>
                          <a:spcPct val="107000"/>
                        </a:lnSpc>
                        <a:spcAft>
                          <a:spcPts val="0"/>
                        </a:spcAft>
                      </a:pPr>
                      <a:r>
                        <a:rPr lang="es-MX" sz="1100" dirty="0">
                          <a:effectLst/>
                        </a:rPr>
                        <a:t>     60% -  79% </a:t>
                      </a:r>
                      <a:endParaRPr lang="es-CL" sz="1100" dirty="0">
                        <a:effectLst/>
                      </a:endParaRPr>
                    </a:p>
                    <a:p>
                      <a:pPr>
                        <a:lnSpc>
                          <a:spcPct val="107000"/>
                        </a:lnSpc>
                        <a:spcAft>
                          <a:spcPts val="0"/>
                        </a:spcAft>
                      </a:pPr>
                      <a:r>
                        <a:rPr lang="es-MX" sz="1100" dirty="0">
                          <a:effectLst/>
                        </a:rPr>
                        <a:t>       (59 – 40)</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100" dirty="0">
                          <a:effectLst/>
                        </a:rPr>
                        <a:t>ADECUADO</a:t>
                      </a:r>
                      <a:endParaRPr lang="es-CL" sz="1100" dirty="0">
                        <a:effectLst/>
                      </a:endParaRPr>
                    </a:p>
                    <a:p>
                      <a:pPr>
                        <a:lnSpc>
                          <a:spcPct val="107000"/>
                        </a:lnSpc>
                        <a:spcAft>
                          <a:spcPts val="0"/>
                        </a:spcAft>
                      </a:pPr>
                      <a:r>
                        <a:rPr lang="es-MX" sz="1100" dirty="0">
                          <a:effectLst/>
                        </a:rPr>
                        <a:t>  80%  - 100%</a:t>
                      </a:r>
                      <a:endParaRPr lang="es-CL" sz="1100" dirty="0">
                        <a:effectLst/>
                      </a:endParaRPr>
                    </a:p>
                    <a:p>
                      <a:pPr>
                        <a:lnSpc>
                          <a:spcPct val="107000"/>
                        </a:lnSpc>
                        <a:spcAft>
                          <a:spcPts val="0"/>
                        </a:spcAft>
                      </a:pPr>
                      <a:r>
                        <a:rPr lang="es-MX" sz="1100" dirty="0">
                          <a:effectLst/>
                        </a:rPr>
                        <a:t>    (60- 70)</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100" dirty="0">
                          <a:effectLst/>
                        </a:rPr>
                        <a:t>AROBADOS </a:t>
                      </a:r>
                      <a:endParaRPr lang="es-CL" sz="1100" dirty="0">
                        <a:effectLst/>
                      </a:endParaRPr>
                    </a:p>
                    <a:p>
                      <a:pPr>
                        <a:lnSpc>
                          <a:spcPct val="107000"/>
                        </a:lnSpc>
                        <a:spcAft>
                          <a:spcPts val="0"/>
                        </a:spcAft>
                      </a:pPr>
                      <a:r>
                        <a:rPr lang="es-MX" sz="1100" dirty="0">
                          <a:effectLst/>
                        </a:rPr>
                        <a:t>REPRPBADOS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a:lnSpc>
                          <a:spcPct val="107000"/>
                        </a:lnSpc>
                        <a:spcAft>
                          <a:spcPts val="0"/>
                        </a:spcAft>
                      </a:pPr>
                      <a:r>
                        <a:rPr lang="es-MX" sz="1600" dirty="0" smtClean="0">
                          <a:effectLst/>
                          <a:latin typeface="+mn-lt"/>
                          <a:ea typeface="+mn-ea"/>
                          <a:cs typeface="+mn-cs"/>
                        </a:rPr>
                        <a:t>5°</a:t>
                      </a:r>
                      <a:r>
                        <a:rPr lang="es-MX" sz="1600" baseline="0" dirty="0" smtClean="0">
                          <a:effectLst/>
                          <a:latin typeface="+mn-lt"/>
                          <a:ea typeface="+mn-ea"/>
                          <a:cs typeface="+mn-cs"/>
                        </a:rPr>
                        <a:t> BÁSICO</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600" dirty="0" smtClean="0">
                          <a:effectLst/>
                        </a:rPr>
                        <a:t>2</a:t>
                      </a:r>
                      <a:endParaRPr lang="es-CL" sz="1600" dirty="0" smtClean="0">
                        <a:effectLst/>
                      </a:endParaRPr>
                    </a:p>
                    <a:p>
                      <a:pPr algn="ctr">
                        <a:lnSpc>
                          <a:spcPct val="107000"/>
                        </a:lnSpc>
                        <a:spcAft>
                          <a:spcPts val="0"/>
                        </a:spcAft>
                      </a:pPr>
                      <a:r>
                        <a:rPr lang="es-MX" sz="1600" dirty="0" smtClean="0">
                          <a:effectLst/>
                        </a:rPr>
                        <a:t>6%</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600" dirty="0" smtClean="0">
                          <a:effectLst/>
                        </a:rPr>
                        <a:t>26</a:t>
                      </a:r>
                      <a:endParaRPr lang="es-CL" sz="1600" dirty="0" smtClean="0">
                        <a:effectLst/>
                      </a:endParaRPr>
                    </a:p>
                    <a:p>
                      <a:pPr algn="ctr">
                        <a:lnSpc>
                          <a:spcPct val="107000"/>
                        </a:lnSpc>
                        <a:spcAft>
                          <a:spcPts val="0"/>
                        </a:spcAft>
                      </a:pPr>
                      <a:r>
                        <a:rPr lang="es-MX" sz="1600" dirty="0" smtClean="0">
                          <a:effectLst/>
                        </a:rPr>
                        <a:t>84%</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600" dirty="0" smtClean="0">
                          <a:effectLst/>
                        </a:rPr>
                        <a:t>3</a:t>
                      </a:r>
                      <a:endParaRPr lang="es-CL" sz="1600" dirty="0" smtClean="0">
                        <a:effectLst/>
                      </a:endParaRPr>
                    </a:p>
                    <a:p>
                      <a:pPr algn="ctr">
                        <a:lnSpc>
                          <a:spcPct val="107000"/>
                        </a:lnSpc>
                        <a:spcAft>
                          <a:spcPts val="0"/>
                        </a:spcAft>
                      </a:pPr>
                      <a:r>
                        <a:rPr lang="es-MX" sz="1600" dirty="0" smtClean="0">
                          <a:effectLst/>
                        </a:rPr>
                        <a:t>10%</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600" dirty="0" smtClean="0">
                          <a:effectLst/>
                        </a:rPr>
                        <a:t>     29/94%</a:t>
                      </a:r>
                      <a:endParaRPr lang="es-CL" sz="1600" dirty="0" smtClean="0">
                        <a:effectLst/>
                      </a:endParaRPr>
                    </a:p>
                    <a:p>
                      <a:pPr algn="ctr">
                        <a:lnSpc>
                          <a:spcPct val="107000"/>
                        </a:lnSpc>
                        <a:spcAft>
                          <a:spcPts val="0"/>
                        </a:spcAft>
                      </a:pPr>
                      <a:r>
                        <a:rPr lang="es-MX" sz="1600" dirty="0" smtClean="0">
                          <a:effectLst/>
                        </a:rPr>
                        <a:t>2/6%</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a:lnSpc>
                          <a:spcPct val="107000"/>
                        </a:lnSpc>
                        <a:spcAft>
                          <a:spcPts val="0"/>
                        </a:spcAft>
                      </a:pPr>
                      <a:r>
                        <a:rPr lang="es-MX" sz="1600" smtClean="0">
                          <a:effectLst/>
                        </a:rPr>
                        <a:t>6º BASICO</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600" smtClean="0">
                          <a:effectLst/>
                        </a:rPr>
                        <a:t>2</a:t>
                      </a:r>
                      <a:endParaRPr lang="es-CL" sz="1600" smtClean="0">
                        <a:effectLst/>
                      </a:endParaRPr>
                    </a:p>
                    <a:p>
                      <a:pPr algn="ctr">
                        <a:lnSpc>
                          <a:spcPct val="107000"/>
                        </a:lnSpc>
                        <a:spcAft>
                          <a:spcPts val="0"/>
                        </a:spcAft>
                      </a:pPr>
                      <a:r>
                        <a:rPr lang="es-MX" sz="1600" smtClean="0">
                          <a:effectLst/>
                        </a:rPr>
                        <a:t>6%</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600" smtClean="0">
                          <a:effectLst/>
                        </a:rPr>
                        <a:t>26</a:t>
                      </a:r>
                      <a:endParaRPr lang="es-CL" sz="1600" smtClean="0">
                        <a:effectLst/>
                      </a:endParaRPr>
                    </a:p>
                    <a:p>
                      <a:pPr algn="ctr">
                        <a:lnSpc>
                          <a:spcPct val="107000"/>
                        </a:lnSpc>
                        <a:spcAft>
                          <a:spcPts val="0"/>
                        </a:spcAft>
                      </a:pPr>
                      <a:r>
                        <a:rPr lang="es-MX" sz="1600" smtClean="0">
                          <a:effectLst/>
                        </a:rPr>
                        <a:t>74%</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600" smtClean="0">
                          <a:effectLst/>
                        </a:rPr>
                        <a:t>7</a:t>
                      </a:r>
                      <a:endParaRPr lang="es-CL" sz="1600" smtClean="0">
                        <a:effectLst/>
                      </a:endParaRPr>
                    </a:p>
                    <a:p>
                      <a:pPr algn="ctr">
                        <a:lnSpc>
                          <a:spcPct val="107000"/>
                        </a:lnSpc>
                        <a:spcAft>
                          <a:spcPts val="0"/>
                        </a:spcAft>
                      </a:pPr>
                      <a:r>
                        <a:rPr lang="es-MX" sz="1600" smtClean="0">
                          <a:effectLst/>
                        </a:rPr>
                        <a:t>20%</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600" dirty="0" smtClean="0">
                          <a:effectLst/>
                        </a:rPr>
                        <a:t>    32/ 97%</a:t>
                      </a:r>
                      <a:endParaRPr lang="es-CL" sz="1600" dirty="0" smtClean="0">
                        <a:effectLst/>
                      </a:endParaRPr>
                    </a:p>
                    <a:p>
                      <a:pPr algn="ctr">
                        <a:lnSpc>
                          <a:spcPct val="107000"/>
                        </a:lnSpc>
                        <a:spcAft>
                          <a:spcPts val="0"/>
                        </a:spcAft>
                      </a:pPr>
                      <a:r>
                        <a:rPr lang="es-MX" sz="1600" dirty="0" smtClean="0">
                          <a:effectLst/>
                        </a:rPr>
                        <a:t>2/ 6%</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a:lnSpc>
                          <a:spcPct val="107000"/>
                        </a:lnSpc>
                        <a:spcAft>
                          <a:spcPts val="0"/>
                        </a:spcAft>
                      </a:pPr>
                      <a:r>
                        <a:rPr lang="es-MX" sz="1600" smtClean="0">
                          <a:effectLst/>
                        </a:rPr>
                        <a:t>7º BASICO</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600" smtClean="0">
                          <a:effectLst/>
                        </a:rPr>
                        <a:t>5</a:t>
                      </a:r>
                      <a:endParaRPr lang="es-CL" sz="1600" smtClean="0">
                        <a:effectLst/>
                      </a:endParaRPr>
                    </a:p>
                    <a:p>
                      <a:pPr algn="ctr">
                        <a:lnSpc>
                          <a:spcPct val="107000"/>
                        </a:lnSpc>
                        <a:spcAft>
                          <a:spcPts val="0"/>
                        </a:spcAft>
                      </a:pPr>
                      <a:r>
                        <a:rPr lang="es-MX" sz="1600" smtClean="0">
                          <a:effectLst/>
                        </a:rPr>
                        <a:t>19%</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600" smtClean="0">
                          <a:effectLst/>
                        </a:rPr>
                        <a:t>16</a:t>
                      </a:r>
                      <a:endParaRPr lang="es-CL" sz="1600" smtClean="0">
                        <a:effectLst/>
                      </a:endParaRPr>
                    </a:p>
                    <a:p>
                      <a:pPr algn="ctr">
                        <a:lnSpc>
                          <a:spcPct val="107000"/>
                        </a:lnSpc>
                        <a:spcAft>
                          <a:spcPts val="0"/>
                        </a:spcAft>
                      </a:pPr>
                      <a:r>
                        <a:rPr lang="es-MX" sz="1600" smtClean="0">
                          <a:effectLst/>
                        </a:rPr>
                        <a:t>62%</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600" smtClean="0">
                          <a:effectLst/>
                        </a:rPr>
                        <a:t>5</a:t>
                      </a:r>
                      <a:endParaRPr lang="es-CL" sz="1600" smtClean="0">
                        <a:effectLst/>
                      </a:endParaRPr>
                    </a:p>
                    <a:p>
                      <a:pPr algn="ctr">
                        <a:lnSpc>
                          <a:spcPct val="107000"/>
                        </a:lnSpc>
                        <a:spcAft>
                          <a:spcPts val="0"/>
                        </a:spcAft>
                      </a:pPr>
                      <a:r>
                        <a:rPr lang="es-MX" sz="1600" smtClean="0">
                          <a:effectLst/>
                        </a:rPr>
                        <a:t>19%</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600" dirty="0" smtClean="0">
                          <a:effectLst/>
                        </a:rPr>
                        <a:t>21/81%</a:t>
                      </a:r>
                      <a:endParaRPr lang="es-CL" sz="1600" dirty="0" smtClean="0">
                        <a:effectLst/>
                      </a:endParaRPr>
                    </a:p>
                    <a:p>
                      <a:pPr algn="ctr">
                        <a:lnSpc>
                          <a:spcPct val="107000"/>
                        </a:lnSpc>
                        <a:spcAft>
                          <a:spcPts val="0"/>
                        </a:spcAft>
                      </a:pPr>
                      <a:r>
                        <a:rPr lang="es-MX" sz="1600" dirty="0" smtClean="0">
                          <a:effectLst/>
                        </a:rPr>
                        <a:t>5%19%</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a:lnSpc>
                          <a:spcPct val="107000"/>
                        </a:lnSpc>
                        <a:spcAft>
                          <a:spcPts val="0"/>
                        </a:spcAft>
                      </a:pPr>
                      <a:r>
                        <a:rPr lang="es-MX" sz="1600" smtClean="0">
                          <a:effectLst/>
                        </a:rPr>
                        <a:t>8º BASICO</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600" smtClean="0">
                          <a:effectLst/>
                        </a:rPr>
                        <a:t>6</a:t>
                      </a:r>
                      <a:endParaRPr lang="es-CL" sz="1600" smtClean="0">
                        <a:effectLst/>
                      </a:endParaRPr>
                    </a:p>
                    <a:p>
                      <a:pPr algn="ctr">
                        <a:lnSpc>
                          <a:spcPct val="107000"/>
                        </a:lnSpc>
                        <a:spcAft>
                          <a:spcPts val="0"/>
                        </a:spcAft>
                      </a:pPr>
                      <a:r>
                        <a:rPr lang="es-MX" sz="1600" smtClean="0">
                          <a:effectLst/>
                        </a:rPr>
                        <a:t>20%</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600" smtClean="0">
                          <a:effectLst/>
                        </a:rPr>
                        <a:t>22</a:t>
                      </a:r>
                      <a:endParaRPr lang="es-CL" sz="1600" smtClean="0">
                        <a:effectLst/>
                      </a:endParaRPr>
                    </a:p>
                    <a:p>
                      <a:pPr algn="ctr">
                        <a:lnSpc>
                          <a:spcPct val="107000"/>
                        </a:lnSpc>
                        <a:spcAft>
                          <a:spcPts val="0"/>
                        </a:spcAft>
                      </a:pPr>
                      <a:r>
                        <a:rPr lang="es-MX" sz="1600" smtClean="0">
                          <a:effectLst/>
                        </a:rPr>
                        <a:t>73%</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600" smtClean="0">
                          <a:effectLst/>
                        </a:rPr>
                        <a:t>2</a:t>
                      </a:r>
                      <a:endParaRPr lang="es-CL" sz="1600" smtClean="0">
                        <a:effectLst/>
                      </a:endParaRPr>
                    </a:p>
                    <a:p>
                      <a:pPr algn="ctr">
                        <a:lnSpc>
                          <a:spcPct val="107000"/>
                        </a:lnSpc>
                        <a:spcAft>
                          <a:spcPts val="0"/>
                        </a:spcAft>
                      </a:pPr>
                      <a:r>
                        <a:rPr lang="es-MX" sz="1600" smtClean="0">
                          <a:effectLst/>
                        </a:rPr>
                        <a:t>7%</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600" dirty="0" smtClean="0">
                          <a:effectLst/>
                        </a:rPr>
                        <a:t>24/80%</a:t>
                      </a:r>
                      <a:endParaRPr lang="es-CL" sz="1600" dirty="0" smtClean="0">
                        <a:effectLst/>
                      </a:endParaRPr>
                    </a:p>
                    <a:p>
                      <a:pPr algn="ctr">
                        <a:lnSpc>
                          <a:spcPct val="107000"/>
                        </a:lnSpc>
                        <a:spcAft>
                          <a:spcPts val="0"/>
                        </a:spcAft>
                      </a:pPr>
                      <a:r>
                        <a:rPr lang="es-MX" sz="1600" dirty="0" smtClean="0">
                          <a:effectLst/>
                        </a:rPr>
                        <a:t>6/ 20%</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966803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982133"/>
            <a:ext cx="9601196" cy="730758"/>
          </a:xfrm>
        </p:spPr>
        <p:txBody>
          <a:bodyPr>
            <a:normAutofit fontScale="90000"/>
          </a:bodyPr>
          <a:lstStyle/>
          <a:p>
            <a:r>
              <a:rPr lang="es-ES" dirty="0" smtClean="0"/>
              <a:t>LENGUAJE I a IV MEDIO </a:t>
            </a:r>
            <a:endParaRPr lang="es-CL"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217091437"/>
              </p:ext>
            </p:extLst>
          </p:nvPr>
        </p:nvGraphicFramePr>
        <p:xfrm>
          <a:off x="1295402" y="1854558"/>
          <a:ext cx="9601200" cy="4424426"/>
        </p:xfrm>
        <a:graphic>
          <a:graphicData uri="http://schemas.openxmlformats.org/drawingml/2006/table">
            <a:tbl>
              <a:tblPr firstRow="1" bandRow="1">
                <a:tableStyleId>{5C22544A-7EE6-4342-B048-85BDC9FD1C3A}</a:tableStyleId>
              </a:tblPr>
              <a:tblGrid>
                <a:gridCol w="1920240"/>
                <a:gridCol w="1920240"/>
                <a:gridCol w="1920240"/>
                <a:gridCol w="1920240"/>
                <a:gridCol w="1920240"/>
              </a:tblGrid>
              <a:tr h="809279">
                <a:tc>
                  <a:txBody>
                    <a:bodyPr/>
                    <a:lstStyle/>
                    <a:p>
                      <a:pPr>
                        <a:lnSpc>
                          <a:spcPct val="107000"/>
                        </a:lnSpc>
                        <a:spcAft>
                          <a:spcPts val="0"/>
                        </a:spcAft>
                      </a:pPr>
                      <a:r>
                        <a:rPr lang="es-MX" sz="1800" dirty="0">
                          <a:effectLst/>
                        </a:rPr>
                        <a:t>CURSO</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800" dirty="0">
                          <a:effectLst/>
                        </a:rPr>
                        <a:t>INSUFICIENTE</a:t>
                      </a:r>
                      <a:endParaRPr lang="es-CL" sz="1800" dirty="0">
                        <a:effectLst/>
                      </a:endParaRPr>
                    </a:p>
                    <a:p>
                      <a:pPr marL="342900" lvl="0" indent="-342900">
                        <a:lnSpc>
                          <a:spcPct val="115000"/>
                        </a:lnSpc>
                        <a:spcAft>
                          <a:spcPts val="0"/>
                        </a:spcAft>
                        <a:buFont typeface="+mj-lt"/>
                        <a:buAutoNum type="arabicPeriod"/>
                      </a:pPr>
                      <a:r>
                        <a:rPr lang="es-MX" sz="1800" dirty="0">
                          <a:effectLst/>
                        </a:rPr>
                        <a:t>  59%</a:t>
                      </a:r>
                      <a:endParaRPr lang="es-CL" sz="1800" dirty="0">
                        <a:effectLst/>
                      </a:endParaRPr>
                    </a:p>
                    <a:p>
                      <a:pPr>
                        <a:lnSpc>
                          <a:spcPct val="107000"/>
                        </a:lnSpc>
                        <a:spcAft>
                          <a:spcPts val="0"/>
                        </a:spcAft>
                      </a:pPr>
                      <a:r>
                        <a:rPr lang="es-MX" sz="1800" dirty="0">
                          <a:effectLst/>
                        </a:rPr>
                        <a:t>      (39- 20)</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800" dirty="0">
                          <a:effectLst/>
                        </a:rPr>
                        <a:t>    ELEMENTAL</a:t>
                      </a:r>
                      <a:endParaRPr lang="es-CL" sz="1800" dirty="0">
                        <a:effectLst/>
                      </a:endParaRPr>
                    </a:p>
                    <a:p>
                      <a:pPr>
                        <a:lnSpc>
                          <a:spcPct val="107000"/>
                        </a:lnSpc>
                        <a:spcAft>
                          <a:spcPts val="0"/>
                        </a:spcAft>
                      </a:pPr>
                      <a:r>
                        <a:rPr lang="es-MX" sz="1800" dirty="0">
                          <a:effectLst/>
                        </a:rPr>
                        <a:t>     60% -  79% </a:t>
                      </a:r>
                      <a:endParaRPr lang="es-CL" sz="1800" dirty="0">
                        <a:effectLst/>
                      </a:endParaRPr>
                    </a:p>
                    <a:p>
                      <a:pPr>
                        <a:lnSpc>
                          <a:spcPct val="107000"/>
                        </a:lnSpc>
                        <a:spcAft>
                          <a:spcPts val="0"/>
                        </a:spcAft>
                      </a:pPr>
                      <a:r>
                        <a:rPr lang="es-MX" sz="1800" dirty="0">
                          <a:effectLst/>
                        </a:rPr>
                        <a:t>       (59 – 40)</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800" dirty="0">
                          <a:effectLst/>
                        </a:rPr>
                        <a:t>ADECUADO</a:t>
                      </a:r>
                      <a:endParaRPr lang="es-CL" sz="1800" dirty="0">
                        <a:effectLst/>
                      </a:endParaRPr>
                    </a:p>
                    <a:p>
                      <a:pPr>
                        <a:lnSpc>
                          <a:spcPct val="107000"/>
                        </a:lnSpc>
                        <a:spcAft>
                          <a:spcPts val="0"/>
                        </a:spcAft>
                      </a:pPr>
                      <a:r>
                        <a:rPr lang="es-MX" sz="1800" dirty="0">
                          <a:effectLst/>
                        </a:rPr>
                        <a:t>  80%  - 100%</a:t>
                      </a:r>
                      <a:endParaRPr lang="es-CL" sz="1800" dirty="0">
                        <a:effectLst/>
                      </a:endParaRPr>
                    </a:p>
                    <a:p>
                      <a:pPr>
                        <a:lnSpc>
                          <a:spcPct val="107000"/>
                        </a:lnSpc>
                        <a:spcAft>
                          <a:spcPts val="0"/>
                        </a:spcAft>
                      </a:pPr>
                      <a:r>
                        <a:rPr lang="es-MX" sz="1800" dirty="0">
                          <a:effectLst/>
                        </a:rPr>
                        <a:t>    (60- 70)</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800" dirty="0">
                          <a:effectLst/>
                        </a:rPr>
                        <a:t>AROBADOS </a:t>
                      </a:r>
                      <a:endParaRPr lang="es-CL" sz="1800" dirty="0">
                        <a:effectLst/>
                      </a:endParaRPr>
                    </a:p>
                    <a:p>
                      <a:pPr>
                        <a:lnSpc>
                          <a:spcPct val="107000"/>
                        </a:lnSpc>
                        <a:spcAft>
                          <a:spcPts val="0"/>
                        </a:spcAft>
                      </a:pPr>
                      <a:r>
                        <a:rPr lang="es-MX" sz="1800" dirty="0">
                          <a:effectLst/>
                        </a:rPr>
                        <a:t>REPRPBADOS </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89354">
                <a:tc>
                  <a:txBody>
                    <a:bodyPr/>
                    <a:lstStyle/>
                    <a:p>
                      <a:pPr>
                        <a:lnSpc>
                          <a:spcPct val="107000"/>
                        </a:lnSpc>
                        <a:spcAft>
                          <a:spcPts val="0"/>
                        </a:spcAft>
                      </a:pPr>
                      <a:r>
                        <a:rPr lang="es-MX" sz="1800" dirty="0">
                          <a:effectLst/>
                        </a:rPr>
                        <a:t>I MEDIO</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800" dirty="0">
                          <a:effectLst/>
                        </a:rPr>
                        <a:t>0</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800" dirty="0">
                          <a:effectLst/>
                        </a:rPr>
                        <a:t>22</a:t>
                      </a:r>
                      <a:endParaRPr lang="es-CL" sz="1800" dirty="0">
                        <a:effectLst/>
                      </a:endParaRPr>
                    </a:p>
                    <a:p>
                      <a:pPr algn="ctr">
                        <a:lnSpc>
                          <a:spcPct val="107000"/>
                        </a:lnSpc>
                        <a:spcAft>
                          <a:spcPts val="0"/>
                        </a:spcAft>
                      </a:pPr>
                      <a:r>
                        <a:rPr lang="es-MX" sz="1800" dirty="0">
                          <a:effectLst/>
                        </a:rPr>
                        <a:t>71 %</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800" dirty="0">
                          <a:effectLst/>
                        </a:rPr>
                        <a:t>9</a:t>
                      </a:r>
                      <a:endParaRPr lang="es-CL" sz="1800" dirty="0">
                        <a:effectLst/>
                      </a:endParaRPr>
                    </a:p>
                    <a:p>
                      <a:pPr algn="ctr">
                        <a:lnSpc>
                          <a:spcPct val="107000"/>
                        </a:lnSpc>
                        <a:spcAft>
                          <a:spcPts val="0"/>
                        </a:spcAft>
                      </a:pPr>
                      <a:r>
                        <a:rPr lang="es-MX" sz="1800" dirty="0">
                          <a:effectLst/>
                        </a:rPr>
                        <a:t>29 %</a:t>
                      </a:r>
                      <a:endParaRPr lang="es-CL" sz="1800" dirty="0">
                        <a:effectLst/>
                      </a:endParaRPr>
                    </a:p>
                    <a:p>
                      <a:pPr algn="ctr">
                        <a:lnSpc>
                          <a:spcPct val="107000"/>
                        </a:lnSpc>
                        <a:spcAft>
                          <a:spcPts val="0"/>
                        </a:spcAft>
                      </a:pPr>
                      <a:r>
                        <a:rPr lang="es-MX" sz="1800" dirty="0">
                          <a:effectLst/>
                        </a:rPr>
                        <a:t> </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800" dirty="0" smtClean="0">
                          <a:effectLst/>
                        </a:rPr>
                        <a:t>31</a:t>
                      </a:r>
                    </a:p>
                    <a:p>
                      <a:pPr algn="ctr">
                        <a:lnSpc>
                          <a:spcPct val="107000"/>
                        </a:lnSpc>
                        <a:spcAft>
                          <a:spcPts val="0"/>
                        </a:spcAft>
                      </a:pPr>
                      <a:r>
                        <a:rPr lang="es-MX" sz="1800" dirty="0" smtClean="0">
                          <a:effectLst/>
                        </a:rPr>
                        <a:t>100</a:t>
                      </a:r>
                      <a:r>
                        <a:rPr lang="es-MX" sz="1800" dirty="0">
                          <a:effectLst/>
                        </a:rPr>
                        <a:t>%</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89354">
                <a:tc>
                  <a:txBody>
                    <a:bodyPr/>
                    <a:lstStyle/>
                    <a:p>
                      <a:pPr>
                        <a:lnSpc>
                          <a:spcPct val="107000"/>
                        </a:lnSpc>
                        <a:spcAft>
                          <a:spcPts val="0"/>
                        </a:spcAft>
                      </a:pPr>
                      <a:r>
                        <a:rPr lang="es-MX" sz="1800">
                          <a:effectLst/>
                        </a:rPr>
                        <a:t>II MEDIO</a:t>
                      </a:r>
                      <a:endParaRPr lang="es-C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800" dirty="0">
                          <a:effectLst/>
                        </a:rPr>
                        <a:t>2</a:t>
                      </a:r>
                      <a:endParaRPr lang="es-CL" sz="1800" dirty="0">
                        <a:effectLst/>
                      </a:endParaRPr>
                    </a:p>
                    <a:p>
                      <a:pPr algn="ctr">
                        <a:lnSpc>
                          <a:spcPct val="107000"/>
                        </a:lnSpc>
                        <a:spcAft>
                          <a:spcPts val="0"/>
                        </a:spcAft>
                      </a:pPr>
                      <a:r>
                        <a:rPr lang="es-MX" sz="1800" dirty="0">
                          <a:effectLst/>
                        </a:rPr>
                        <a:t>7 %</a:t>
                      </a:r>
                      <a:endParaRPr lang="es-CL" sz="1800" dirty="0">
                        <a:effectLst/>
                      </a:endParaRPr>
                    </a:p>
                    <a:p>
                      <a:pPr algn="ctr">
                        <a:lnSpc>
                          <a:spcPct val="107000"/>
                        </a:lnSpc>
                        <a:spcAft>
                          <a:spcPts val="0"/>
                        </a:spcAft>
                      </a:pPr>
                      <a:r>
                        <a:rPr lang="es-MX" sz="1800" dirty="0">
                          <a:effectLst/>
                        </a:rPr>
                        <a:t> </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800" dirty="0">
                          <a:effectLst/>
                        </a:rPr>
                        <a:t>18</a:t>
                      </a:r>
                      <a:endParaRPr lang="es-CL" sz="1800" dirty="0">
                        <a:effectLst/>
                      </a:endParaRPr>
                    </a:p>
                    <a:p>
                      <a:pPr algn="ctr">
                        <a:lnSpc>
                          <a:spcPct val="107000"/>
                        </a:lnSpc>
                        <a:spcAft>
                          <a:spcPts val="0"/>
                        </a:spcAft>
                      </a:pPr>
                      <a:r>
                        <a:rPr lang="es-MX" sz="1800" dirty="0">
                          <a:effectLst/>
                        </a:rPr>
                        <a:t>64 %</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800" dirty="0">
                          <a:effectLst/>
                        </a:rPr>
                        <a:t>8</a:t>
                      </a:r>
                      <a:endParaRPr lang="es-CL" sz="1800" dirty="0">
                        <a:effectLst/>
                      </a:endParaRPr>
                    </a:p>
                    <a:p>
                      <a:pPr algn="ctr">
                        <a:lnSpc>
                          <a:spcPct val="107000"/>
                        </a:lnSpc>
                        <a:spcAft>
                          <a:spcPts val="0"/>
                        </a:spcAft>
                      </a:pPr>
                      <a:r>
                        <a:rPr lang="es-MX" sz="1800" dirty="0" smtClean="0">
                          <a:effectLst/>
                        </a:rPr>
                        <a:t>  29 </a:t>
                      </a:r>
                      <a:r>
                        <a:rPr lang="es-MX" sz="1800" dirty="0">
                          <a:effectLst/>
                        </a:rPr>
                        <a:t>%</a:t>
                      </a:r>
                      <a:endParaRPr lang="es-CL" sz="1800" dirty="0">
                        <a:effectLst/>
                      </a:endParaRPr>
                    </a:p>
                    <a:p>
                      <a:pPr algn="ctr">
                        <a:lnSpc>
                          <a:spcPct val="107000"/>
                        </a:lnSpc>
                        <a:spcAft>
                          <a:spcPts val="0"/>
                        </a:spcAft>
                      </a:pPr>
                      <a:r>
                        <a:rPr lang="es-MX" sz="1800" dirty="0">
                          <a:effectLst/>
                        </a:rPr>
                        <a:t> </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800" dirty="0">
                          <a:effectLst/>
                        </a:rPr>
                        <a:t>26/ 93%</a:t>
                      </a:r>
                      <a:endParaRPr lang="es-CL" sz="1800" dirty="0">
                        <a:effectLst/>
                      </a:endParaRPr>
                    </a:p>
                    <a:p>
                      <a:pPr algn="ctr">
                        <a:lnSpc>
                          <a:spcPct val="107000"/>
                        </a:lnSpc>
                        <a:spcAft>
                          <a:spcPts val="0"/>
                        </a:spcAft>
                      </a:pPr>
                      <a:r>
                        <a:rPr lang="es-MX" sz="1800" dirty="0">
                          <a:effectLst/>
                        </a:rPr>
                        <a:t>2</a:t>
                      </a:r>
                      <a:r>
                        <a:rPr lang="es-MX" sz="1800" dirty="0" smtClean="0">
                          <a:effectLst/>
                        </a:rPr>
                        <a:t>/  7</a:t>
                      </a:r>
                      <a:r>
                        <a:rPr lang="es-MX" sz="1800" dirty="0">
                          <a:effectLst/>
                        </a:rPr>
                        <a:t>%</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89354">
                <a:tc>
                  <a:txBody>
                    <a:bodyPr/>
                    <a:lstStyle/>
                    <a:p>
                      <a:pPr>
                        <a:lnSpc>
                          <a:spcPct val="107000"/>
                        </a:lnSpc>
                        <a:spcAft>
                          <a:spcPts val="0"/>
                        </a:spcAft>
                      </a:pPr>
                      <a:r>
                        <a:rPr lang="es-MX" sz="1800">
                          <a:effectLst/>
                        </a:rPr>
                        <a:t>III MEDIO</a:t>
                      </a:r>
                      <a:endParaRPr lang="es-C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800">
                          <a:effectLst/>
                        </a:rPr>
                        <a:t>1</a:t>
                      </a:r>
                      <a:endParaRPr lang="es-CL" sz="1800">
                        <a:effectLst/>
                      </a:endParaRPr>
                    </a:p>
                    <a:p>
                      <a:pPr algn="ctr">
                        <a:lnSpc>
                          <a:spcPct val="107000"/>
                        </a:lnSpc>
                        <a:spcAft>
                          <a:spcPts val="0"/>
                        </a:spcAft>
                      </a:pPr>
                      <a:r>
                        <a:rPr lang="es-MX" sz="1800">
                          <a:effectLst/>
                        </a:rPr>
                        <a:t>3 %</a:t>
                      </a:r>
                      <a:endParaRPr lang="es-C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800">
                          <a:effectLst/>
                        </a:rPr>
                        <a:t>20</a:t>
                      </a:r>
                      <a:endParaRPr lang="es-CL" sz="1800">
                        <a:effectLst/>
                      </a:endParaRPr>
                    </a:p>
                    <a:p>
                      <a:pPr algn="ctr">
                        <a:lnSpc>
                          <a:spcPct val="107000"/>
                        </a:lnSpc>
                        <a:spcAft>
                          <a:spcPts val="0"/>
                        </a:spcAft>
                      </a:pPr>
                      <a:r>
                        <a:rPr lang="es-MX" sz="1800">
                          <a:effectLst/>
                        </a:rPr>
                        <a:t>67 %</a:t>
                      </a:r>
                      <a:endParaRPr lang="es-CL" sz="1800">
                        <a:effectLst/>
                      </a:endParaRPr>
                    </a:p>
                    <a:p>
                      <a:pPr algn="ctr">
                        <a:lnSpc>
                          <a:spcPct val="107000"/>
                        </a:lnSpc>
                        <a:spcAft>
                          <a:spcPts val="0"/>
                        </a:spcAft>
                      </a:pPr>
                      <a:r>
                        <a:rPr lang="es-MX" sz="1800">
                          <a:effectLst/>
                        </a:rPr>
                        <a:t> </a:t>
                      </a:r>
                      <a:endParaRPr lang="es-C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800" dirty="0">
                          <a:effectLst/>
                        </a:rPr>
                        <a:t>9</a:t>
                      </a:r>
                      <a:endParaRPr lang="es-CL" sz="1800" dirty="0">
                        <a:effectLst/>
                      </a:endParaRPr>
                    </a:p>
                    <a:p>
                      <a:pPr algn="ctr">
                        <a:lnSpc>
                          <a:spcPct val="107000"/>
                        </a:lnSpc>
                        <a:spcAft>
                          <a:spcPts val="0"/>
                        </a:spcAft>
                      </a:pPr>
                      <a:r>
                        <a:rPr lang="es-MX" sz="1800" dirty="0">
                          <a:effectLst/>
                        </a:rPr>
                        <a:t>30 %</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800" dirty="0">
                          <a:effectLst/>
                        </a:rPr>
                        <a:t>29</a:t>
                      </a:r>
                      <a:r>
                        <a:rPr lang="es-MX" sz="1800" dirty="0" smtClean="0">
                          <a:effectLst/>
                        </a:rPr>
                        <a:t>/ 97</a:t>
                      </a:r>
                      <a:r>
                        <a:rPr lang="es-MX" sz="1800" dirty="0">
                          <a:effectLst/>
                        </a:rPr>
                        <a:t>%</a:t>
                      </a:r>
                      <a:endParaRPr lang="es-CL" sz="1800" dirty="0">
                        <a:effectLst/>
                      </a:endParaRPr>
                    </a:p>
                    <a:p>
                      <a:pPr algn="ctr">
                        <a:lnSpc>
                          <a:spcPct val="107000"/>
                        </a:lnSpc>
                        <a:spcAft>
                          <a:spcPts val="0"/>
                        </a:spcAft>
                      </a:pPr>
                      <a:r>
                        <a:rPr lang="es-MX" sz="1800" dirty="0">
                          <a:effectLst/>
                        </a:rPr>
                        <a:t>1</a:t>
                      </a:r>
                      <a:r>
                        <a:rPr lang="es-MX" sz="1800" dirty="0" smtClean="0">
                          <a:effectLst/>
                        </a:rPr>
                        <a:t>/ 3</a:t>
                      </a:r>
                      <a:r>
                        <a:rPr lang="es-MX" sz="1800" dirty="0">
                          <a:effectLst/>
                        </a:rPr>
                        <a:t>%</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89354">
                <a:tc>
                  <a:txBody>
                    <a:bodyPr/>
                    <a:lstStyle/>
                    <a:p>
                      <a:pPr>
                        <a:lnSpc>
                          <a:spcPct val="107000"/>
                        </a:lnSpc>
                        <a:spcAft>
                          <a:spcPts val="0"/>
                        </a:spcAft>
                      </a:pPr>
                      <a:r>
                        <a:rPr lang="es-MX" sz="1800">
                          <a:effectLst/>
                        </a:rPr>
                        <a:t>IV MEDIO</a:t>
                      </a:r>
                      <a:endParaRPr lang="es-C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800" dirty="0">
                          <a:effectLst/>
                        </a:rPr>
                        <a:t>1</a:t>
                      </a:r>
                      <a:endParaRPr lang="es-CL" sz="1800" dirty="0">
                        <a:effectLst/>
                      </a:endParaRPr>
                    </a:p>
                    <a:p>
                      <a:pPr algn="ctr">
                        <a:lnSpc>
                          <a:spcPct val="107000"/>
                        </a:lnSpc>
                        <a:spcAft>
                          <a:spcPts val="0"/>
                        </a:spcAft>
                      </a:pPr>
                      <a:r>
                        <a:rPr lang="es-MX" sz="1800" dirty="0">
                          <a:effectLst/>
                        </a:rPr>
                        <a:t>4 %</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800">
                          <a:effectLst/>
                        </a:rPr>
                        <a:t>10</a:t>
                      </a:r>
                      <a:endParaRPr lang="es-CL" sz="1800">
                        <a:effectLst/>
                      </a:endParaRPr>
                    </a:p>
                    <a:p>
                      <a:pPr algn="ctr">
                        <a:lnSpc>
                          <a:spcPct val="107000"/>
                        </a:lnSpc>
                        <a:spcAft>
                          <a:spcPts val="0"/>
                        </a:spcAft>
                      </a:pPr>
                      <a:r>
                        <a:rPr lang="es-MX" sz="1800">
                          <a:effectLst/>
                        </a:rPr>
                        <a:t>34 %</a:t>
                      </a:r>
                      <a:endParaRPr lang="es-C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800">
                          <a:effectLst/>
                        </a:rPr>
                        <a:t>18</a:t>
                      </a:r>
                      <a:endParaRPr lang="es-CL" sz="1800">
                        <a:effectLst/>
                      </a:endParaRPr>
                    </a:p>
                    <a:p>
                      <a:pPr algn="ctr">
                        <a:lnSpc>
                          <a:spcPct val="107000"/>
                        </a:lnSpc>
                        <a:spcAft>
                          <a:spcPts val="0"/>
                        </a:spcAft>
                      </a:pPr>
                      <a:r>
                        <a:rPr lang="es-MX" sz="1800">
                          <a:effectLst/>
                        </a:rPr>
                        <a:t>62 %</a:t>
                      </a:r>
                      <a:endParaRPr lang="es-CL" sz="1800">
                        <a:effectLst/>
                      </a:endParaRPr>
                    </a:p>
                    <a:p>
                      <a:pPr algn="ctr">
                        <a:lnSpc>
                          <a:spcPct val="107000"/>
                        </a:lnSpc>
                        <a:spcAft>
                          <a:spcPts val="0"/>
                        </a:spcAft>
                      </a:pPr>
                      <a:r>
                        <a:rPr lang="es-MX" sz="1800">
                          <a:effectLst/>
                        </a:rPr>
                        <a:t> </a:t>
                      </a:r>
                      <a:endParaRPr lang="es-C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800" dirty="0">
                          <a:effectLst/>
                        </a:rPr>
                        <a:t>28</a:t>
                      </a:r>
                      <a:r>
                        <a:rPr lang="es-MX" sz="1800" dirty="0" smtClean="0">
                          <a:effectLst/>
                        </a:rPr>
                        <a:t>/  96</a:t>
                      </a:r>
                      <a:r>
                        <a:rPr lang="es-MX" sz="1800" dirty="0">
                          <a:effectLst/>
                        </a:rPr>
                        <a:t>%</a:t>
                      </a:r>
                      <a:endParaRPr lang="es-CL" sz="1800" dirty="0">
                        <a:effectLst/>
                      </a:endParaRPr>
                    </a:p>
                    <a:p>
                      <a:pPr algn="ctr">
                        <a:lnSpc>
                          <a:spcPct val="107000"/>
                        </a:lnSpc>
                        <a:spcAft>
                          <a:spcPts val="0"/>
                        </a:spcAft>
                      </a:pPr>
                      <a:r>
                        <a:rPr lang="es-MX" sz="1800" dirty="0">
                          <a:effectLst/>
                        </a:rPr>
                        <a:t>1   /4%</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7056279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a:latin typeface="Aldhabi" panose="01000000000000000000" pitchFamily="2" charset="-78"/>
                <a:cs typeface="Aldhabi" panose="01000000000000000000" pitchFamily="2" charset="-78"/>
              </a:rPr>
              <a:t>INDICADORES DESARROLLO PERSONAL Y SOCIAL (IDPS) </a:t>
            </a:r>
            <a:endParaRPr lang="es-CL"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350621029"/>
              </p:ext>
            </p:extLst>
          </p:nvPr>
        </p:nvGraphicFramePr>
        <p:xfrm>
          <a:off x="3412904" y="2360268"/>
          <a:ext cx="6644067" cy="365760"/>
        </p:xfrm>
        <a:graphic>
          <a:graphicData uri="http://schemas.openxmlformats.org/drawingml/2006/table">
            <a:tbl>
              <a:tblPr firstRow="1" bandRow="1">
                <a:tableStyleId>{5C22544A-7EE6-4342-B048-85BDC9FD1C3A}</a:tableStyleId>
              </a:tblPr>
              <a:tblGrid>
                <a:gridCol w="2199989"/>
                <a:gridCol w="2154629"/>
                <a:gridCol w="2289449"/>
              </a:tblGrid>
              <a:tr h="365759">
                <a:tc>
                  <a:txBody>
                    <a:bodyPr/>
                    <a:lstStyle/>
                    <a:p>
                      <a:r>
                        <a:rPr lang="es-ES" dirty="0" smtClean="0"/>
                        <a:t>4°  AÑO </a:t>
                      </a:r>
                      <a:endParaRPr lang="es-CL" dirty="0"/>
                    </a:p>
                  </a:txBody>
                  <a:tcPr/>
                </a:tc>
                <a:tc>
                  <a:txBody>
                    <a:bodyPr/>
                    <a:lstStyle/>
                    <a:p>
                      <a:r>
                        <a:rPr lang="es-ES" dirty="0" smtClean="0"/>
                        <a:t>6° AÑO</a:t>
                      </a:r>
                      <a:endParaRPr lang="es-CL" dirty="0"/>
                    </a:p>
                  </a:txBody>
                  <a:tcPr/>
                </a:tc>
                <a:tc>
                  <a:txBody>
                    <a:bodyPr/>
                    <a:lstStyle/>
                    <a:p>
                      <a:r>
                        <a:rPr lang="es-ES" dirty="0" smtClean="0"/>
                        <a:t>II MEDIO</a:t>
                      </a:r>
                      <a:endParaRPr lang="es-CL" dirty="0"/>
                    </a:p>
                  </a:txBody>
                  <a:tcPr/>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10651154"/>
              </p:ext>
            </p:extLst>
          </p:nvPr>
        </p:nvGraphicFramePr>
        <p:xfrm>
          <a:off x="1957589" y="2761664"/>
          <a:ext cx="8099382" cy="3371773"/>
        </p:xfrm>
        <a:graphic>
          <a:graphicData uri="http://schemas.openxmlformats.org/drawingml/2006/table">
            <a:tbl>
              <a:tblPr firstRow="1" bandRow="1">
                <a:tableStyleId>{5C22544A-7EE6-4342-B048-85BDC9FD1C3A}</a:tableStyleId>
              </a:tblPr>
              <a:tblGrid>
                <a:gridCol w="1456175"/>
                <a:gridCol w="1052362"/>
                <a:gridCol w="1125782"/>
                <a:gridCol w="1113547"/>
                <a:gridCol w="1037406"/>
                <a:gridCol w="1157055"/>
                <a:gridCol w="1157055"/>
              </a:tblGrid>
              <a:tr h="542285">
                <a:tc>
                  <a:txBody>
                    <a:bodyPr/>
                    <a:lstStyle/>
                    <a:p>
                      <a:pPr>
                        <a:lnSpc>
                          <a:spcPct val="107000"/>
                        </a:lnSpc>
                        <a:spcAft>
                          <a:spcPts val="0"/>
                        </a:spcAft>
                      </a:pPr>
                      <a:r>
                        <a:rPr lang="es-ES" sz="1600" dirty="0">
                          <a:effectLst/>
                          <a:latin typeface="Calibri" panose="020F0502020204030204" pitchFamily="34" charset="0"/>
                          <a:ea typeface="Calibri" panose="020F0502020204030204" pitchFamily="34" charset="0"/>
                          <a:cs typeface="Times New Roman" panose="02020603050405020304" pitchFamily="18" charset="0"/>
                        </a:rPr>
                        <a:t>IDPS</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600" dirty="0">
                          <a:effectLst/>
                          <a:latin typeface="Calibri" panose="020F0502020204030204" pitchFamily="34" charset="0"/>
                          <a:ea typeface="Calibri" panose="020F0502020204030204" pitchFamily="34" charset="0"/>
                          <a:cs typeface="Times New Roman" panose="02020603050405020304" pitchFamily="18" charset="0"/>
                        </a:rPr>
                        <a:t>puntaje</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600" dirty="0">
                          <a:effectLst/>
                          <a:latin typeface="Calibri" panose="020F0502020204030204" pitchFamily="34" charset="0"/>
                          <a:ea typeface="Calibri" panose="020F0502020204030204" pitchFamily="34" charset="0"/>
                          <a:cs typeface="Times New Roman" panose="02020603050405020304" pitchFamily="18" charset="0"/>
                        </a:rPr>
                        <a:t>GSE</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600" dirty="0">
                          <a:effectLst/>
                          <a:latin typeface="Calibri" panose="020F0502020204030204" pitchFamily="34" charset="0"/>
                          <a:ea typeface="Calibri" panose="020F0502020204030204" pitchFamily="34" charset="0"/>
                          <a:cs typeface="Times New Roman" panose="02020603050405020304" pitchFamily="18" charset="0"/>
                        </a:rPr>
                        <a:t>puntaje</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600">
                          <a:effectLst/>
                          <a:latin typeface="Calibri" panose="020F0502020204030204" pitchFamily="34" charset="0"/>
                          <a:ea typeface="Calibri" panose="020F0502020204030204" pitchFamily="34" charset="0"/>
                          <a:cs typeface="Times New Roman" panose="02020603050405020304" pitchFamily="18" charset="0"/>
                        </a:rPr>
                        <a:t>GSE</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600">
                          <a:effectLst/>
                          <a:latin typeface="Calibri" panose="020F0502020204030204" pitchFamily="34" charset="0"/>
                          <a:ea typeface="Calibri" panose="020F0502020204030204" pitchFamily="34" charset="0"/>
                          <a:cs typeface="Times New Roman" panose="02020603050405020304" pitchFamily="18" charset="0"/>
                        </a:rPr>
                        <a:t>puntaje</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600">
                          <a:effectLst/>
                          <a:latin typeface="Calibri" panose="020F0502020204030204" pitchFamily="34" charset="0"/>
                          <a:ea typeface="Calibri" panose="020F0502020204030204" pitchFamily="34" charset="0"/>
                          <a:cs typeface="Times New Roman" panose="02020603050405020304" pitchFamily="18" charset="0"/>
                        </a:rPr>
                        <a:t>GSE</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42285">
                <a:tc>
                  <a:txBody>
                    <a:bodyPr/>
                    <a:lstStyle/>
                    <a:p>
                      <a:pPr>
                        <a:lnSpc>
                          <a:spcPct val="107000"/>
                        </a:lnSpc>
                        <a:spcAft>
                          <a:spcPts val="0"/>
                        </a:spcAft>
                      </a:pPr>
                      <a:r>
                        <a:rPr lang="es-ES" sz="1600">
                          <a:effectLst/>
                          <a:latin typeface="Calibri" panose="020F0502020204030204" pitchFamily="34" charset="0"/>
                          <a:ea typeface="Calibri" panose="020F0502020204030204" pitchFamily="34" charset="0"/>
                          <a:cs typeface="Times New Roman" panose="02020603050405020304" pitchFamily="18" charset="0"/>
                        </a:rPr>
                        <a:t>Autoestima académica </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600" dirty="0">
                          <a:effectLst/>
                          <a:latin typeface="Calibri" panose="020F0502020204030204" pitchFamily="34" charset="0"/>
                          <a:ea typeface="Calibri" panose="020F0502020204030204" pitchFamily="34" charset="0"/>
                          <a:cs typeface="Times New Roman" panose="02020603050405020304" pitchFamily="18" charset="0"/>
                        </a:rPr>
                        <a:t>71</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600">
                          <a:effectLst/>
                          <a:latin typeface="Calibri" panose="020F0502020204030204" pitchFamily="34" charset="0"/>
                          <a:ea typeface="Calibri" panose="020F0502020204030204" pitchFamily="34" charset="0"/>
                          <a:cs typeface="Times New Roman" panose="02020603050405020304" pitchFamily="18" charset="0"/>
                        </a:rPr>
                        <a:t>similar</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600" dirty="0">
                          <a:effectLst/>
                          <a:latin typeface="Calibri" panose="020F0502020204030204" pitchFamily="34" charset="0"/>
                          <a:ea typeface="Calibri" panose="020F0502020204030204" pitchFamily="34" charset="0"/>
                          <a:cs typeface="Times New Roman" panose="02020603050405020304" pitchFamily="18" charset="0"/>
                        </a:rPr>
                        <a:t>66</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600" dirty="0">
                          <a:effectLst/>
                          <a:latin typeface="Calibri" panose="020F0502020204030204" pitchFamily="34" charset="0"/>
                          <a:ea typeface="Calibri" panose="020F0502020204030204" pitchFamily="34" charset="0"/>
                          <a:cs typeface="Times New Roman" panose="02020603050405020304" pitchFamily="18" charset="0"/>
                        </a:rPr>
                        <a:t>Mas bajo</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600" dirty="0">
                          <a:effectLst/>
                          <a:latin typeface="Calibri" panose="020F0502020204030204" pitchFamily="34" charset="0"/>
                          <a:ea typeface="Calibri" panose="020F0502020204030204" pitchFamily="34" charset="0"/>
                          <a:cs typeface="Times New Roman" panose="02020603050405020304" pitchFamily="18" charset="0"/>
                        </a:rPr>
                        <a:t>73  </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600">
                          <a:effectLst/>
                          <a:latin typeface="Calibri" panose="020F0502020204030204" pitchFamily="34" charset="0"/>
                          <a:ea typeface="Calibri" panose="020F0502020204030204" pitchFamily="34" charset="0"/>
                          <a:cs typeface="Times New Roman" panose="02020603050405020304" pitchFamily="18" charset="0"/>
                        </a:rPr>
                        <a:t>similar</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44829">
                <a:tc>
                  <a:txBody>
                    <a:bodyPr/>
                    <a:lstStyle/>
                    <a:p>
                      <a:pPr>
                        <a:lnSpc>
                          <a:spcPct val="107000"/>
                        </a:lnSpc>
                        <a:spcAft>
                          <a:spcPts val="0"/>
                        </a:spcAft>
                      </a:pPr>
                      <a:r>
                        <a:rPr lang="es-ES" sz="1600">
                          <a:effectLst/>
                          <a:latin typeface="Calibri" panose="020F0502020204030204" pitchFamily="34" charset="0"/>
                          <a:ea typeface="Calibri" panose="020F0502020204030204" pitchFamily="34" charset="0"/>
                          <a:cs typeface="Times New Roman" panose="02020603050405020304" pitchFamily="18" charset="0"/>
                        </a:rPr>
                        <a:t>Clima de convivencia escolar</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600">
                          <a:effectLst/>
                          <a:latin typeface="Calibri" panose="020F0502020204030204" pitchFamily="34" charset="0"/>
                          <a:ea typeface="Calibri" panose="020F0502020204030204" pitchFamily="34" charset="0"/>
                          <a:cs typeface="Times New Roman" panose="02020603050405020304" pitchFamily="18" charset="0"/>
                        </a:rPr>
                        <a:t>74</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600">
                          <a:effectLst/>
                          <a:latin typeface="Calibri" panose="020F0502020204030204" pitchFamily="34" charset="0"/>
                          <a:ea typeface="Calibri" panose="020F0502020204030204" pitchFamily="34" charset="0"/>
                          <a:cs typeface="Times New Roman" panose="02020603050405020304" pitchFamily="18" charset="0"/>
                        </a:rPr>
                        <a:t>similar</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600">
                          <a:effectLst/>
                          <a:latin typeface="Calibri" panose="020F0502020204030204" pitchFamily="34" charset="0"/>
                          <a:ea typeface="Calibri" panose="020F0502020204030204" pitchFamily="34" charset="0"/>
                          <a:cs typeface="Times New Roman" panose="02020603050405020304" pitchFamily="18" charset="0"/>
                        </a:rPr>
                        <a:t>74</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600">
                          <a:effectLst/>
                          <a:latin typeface="Calibri" panose="020F0502020204030204" pitchFamily="34" charset="0"/>
                          <a:ea typeface="Calibri" panose="020F0502020204030204" pitchFamily="34" charset="0"/>
                          <a:cs typeface="Times New Roman" panose="02020603050405020304" pitchFamily="18" charset="0"/>
                        </a:rPr>
                        <a:t>Similar </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600" dirty="0">
                          <a:effectLst/>
                          <a:latin typeface="Calibri" panose="020F0502020204030204" pitchFamily="34" charset="0"/>
                          <a:ea typeface="Calibri" panose="020F0502020204030204" pitchFamily="34" charset="0"/>
                          <a:cs typeface="Times New Roman" panose="02020603050405020304" pitchFamily="18" charset="0"/>
                        </a:rPr>
                        <a:t>68</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600" dirty="0">
                          <a:effectLst/>
                          <a:latin typeface="Calibri" panose="020F0502020204030204" pitchFamily="34" charset="0"/>
                          <a:ea typeface="Calibri" panose="020F0502020204030204" pitchFamily="34" charset="0"/>
                          <a:cs typeface="Times New Roman" panose="02020603050405020304" pitchFamily="18" charset="0"/>
                        </a:rPr>
                        <a:t>Más bajo</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44829">
                <a:tc>
                  <a:txBody>
                    <a:bodyPr/>
                    <a:lstStyle/>
                    <a:p>
                      <a:pPr>
                        <a:lnSpc>
                          <a:spcPct val="107000"/>
                        </a:lnSpc>
                        <a:spcAft>
                          <a:spcPts val="0"/>
                        </a:spcAft>
                      </a:pPr>
                      <a:r>
                        <a:rPr lang="es-ES" sz="1600">
                          <a:effectLst/>
                          <a:latin typeface="Calibri" panose="020F0502020204030204" pitchFamily="34" charset="0"/>
                          <a:ea typeface="Calibri" panose="020F0502020204030204" pitchFamily="34" charset="0"/>
                          <a:cs typeface="Times New Roman" panose="02020603050405020304" pitchFamily="18" charset="0"/>
                        </a:rPr>
                        <a:t>Participación y formación ciudadana</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600">
                          <a:effectLst/>
                          <a:latin typeface="Calibri" panose="020F0502020204030204" pitchFamily="34" charset="0"/>
                          <a:ea typeface="Calibri" panose="020F0502020204030204" pitchFamily="34" charset="0"/>
                          <a:cs typeface="Times New Roman" panose="02020603050405020304" pitchFamily="18" charset="0"/>
                        </a:rPr>
                        <a:t>74  </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600">
                          <a:effectLst/>
                          <a:latin typeface="Calibri" panose="020F0502020204030204" pitchFamily="34" charset="0"/>
                          <a:ea typeface="Calibri" panose="020F0502020204030204" pitchFamily="34" charset="0"/>
                          <a:cs typeface="Times New Roman" panose="02020603050405020304" pitchFamily="18" charset="0"/>
                        </a:rPr>
                        <a:t>similar</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600">
                          <a:effectLst/>
                          <a:latin typeface="Calibri" panose="020F0502020204030204" pitchFamily="34" charset="0"/>
                          <a:ea typeface="Calibri" panose="020F0502020204030204" pitchFamily="34" charset="0"/>
                          <a:cs typeface="Times New Roman" panose="02020603050405020304" pitchFamily="18" charset="0"/>
                        </a:rPr>
                        <a:t>75</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600">
                          <a:effectLst/>
                          <a:latin typeface="Calibri" panose="020F0502020204030204" pitchFamily="34" charset="0"/>
                          <a:ea typeface="Calibri" panose="020F0502020204030204" pitchFamily="34" charset="0"/>
                          <a:cs typeface="Times New Roman" panose="02020603050405020304" pitchFamily="18" charset="0"/>
                        </a:rPr>
                        <a:t>Similar </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600">
                          <a:effectLst/>
                          <a:latin typeface="Calibri" panose="020F0502020204030204" pitchFamily="34" charset="0"/>
                          <a:ea typeface="Calibri" panose="020F0502020204030204" pitchFamily="34" charset="0"/>
                          <a:cs typeface="Times New Roman" panose="02020603050405020304" pitchFamily="18" charset="0"/>
                        </a:rPr>
                        <a:t>66</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600" dirty="0">
                          <a:effectLst/>
                          <a:latin typeface="Calibri" panose="020F0502020204030204" pitchFamily="34" charset="0"/>
                          <a:ea typeface="Calibri" panose="020F0502020204030204" pitchFamily="34" charset="0"/>
                          <a:cs typeface="Times New Roman" panose="02020603050405020304" pitchFamily="18" charset="0"/>
                        </a:rPr>
                        <a:t>Más bajo </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42285">
                <a:tc>
                  <a:txBody>
                    <a:bodyPr/>
                    <a:lstStyle/>
                    <a:p>
                      <a:pPr>
                        <a:lnSpc>
                          <a:spcPct val="107000"/>
                        </a:lnSpc>
                        <a:spcAft>
                          <a:spcPts val="0"/>
                        </a:spcAft>
                      </a:pPr>
                      <a:r>
                        <a:rPr lang="es-ES" sz="1600">
                          <a:effectLst/>
                          <a:latin typeface="Calibri" panose="020F0502020204030204" pitchFamily="34" charset="0"/>
                          <a:ea typeface="Calibri" panose="020F0502020204030204" pitchFamily="34" charset="0"/>
                          <a:cs typeface="Times New Roman" panose="02020603050405020304" pitchFamily="18" charset="0"/>
                        </a:rPr>
                        <a:t>Hábitos de vida saludable</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600">
                          <a:effectLst/>
                          <a:latin typeface="Calibri" panose="020F0502020204030204" pitchFamily="34" charset="0"/>
                          <a:ea typeface="Calibri" panose="020F0502020204030204" pitchFamily="34" charset="0"/>
                          <a:cs typeface="Times New Roman" panose="02020603050405020304" pitchFamily="18" charset="0"/>
                        </a:rPr>
                        <a:t>71</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600">
                          <a:effectLst/>
                          <a:latin typeface="Calibri" panose="020F0502020204030204" pitchFamily="34" charset="0"/>
                          <a:ea typeface="Calibri" panose="020F0502020204030204" pitchFamily="34" charset="0"/>
                          <a:cs typeface="Times New Roman" panose="02020603050405020304" pitchFamily="18" charset="0"/>
                        </a:rPr>
                        <a:t>similar</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600">
                          <a:effectLst/>
                          <a:latin typeface="Calibri" panose="020F0502020204030204" pitchFamily="34" charset="0"/>
                          <a:ea typeface="Calibri" panose="020F0502020204030204" pitchFamily="34" charset="0"/>
                          <a:cs typeface="Times New Roman" panose="02020603050405020304" pitchFamily="18" charset="0"/>
                        </a:rPr>
                        <a:t>70</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600">
                          <a:effectLst/>
                          <a:latin typeface="Calibri" panose="020F0502020204030204" pitchFamily="34" charset="0"/>
                          <a:ea typeface="Calibri" panose="020F0502020204030204" pitchFamily="34" charset="0"/>
                          <a:cs typeface="Times New Roman" panose="02020603050405020304" pitchFamily="18" charset="0"/>
                        </a:rPr>
                        <a:t>similar</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600">
                          <a:effectLst/>
                          <a:latin typeface="Calibri" panose="020F0502020204030204" pitchFamily="34" charset="0"/>
                          <a:ea typeface="Calibri" panose="020F0502020204030204" pitchFamily="34" charset="0"/>
                          <a:cs typeface="Times New Roman" panose="02020603050405020304" pitchFamily="18" charset="0"/>
                        </a:rPr>
                        <a:t>73</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600" dirty="0">
                          <a:effectLst/>
                          <a:latin typeface="Calibri" panose="020F0502020204030204" pitchFamily="34" charset="0"/>
                          <a:ea typeface="Calibri" panose="020F0502020204030204" pitchFamily="34" charset="0"/>
                          <a:cs typeface="Times New Roman" panose="02020603050405020304" pitchFamily="18" charset="0"/>
                        </a:rPr>
                        <a:t>similar</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70694">
                <a:tc>
                  <a:txBody>
                    <a:bodyPr/>
                    <a:lstStyle/>
                    <a:p>
                      <a:pPr>
                        <a:lnSpc>
                          <a:spcPct val="107000"/>
                        </a:lnSpc>
                        <a:spcAft>
                          <a:spcPts val="0"/>
                        </a:spcAft>
                      </a:pP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0597658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Plan de </a:t>
            </a:r>
            <a:r>
              <a:rPr lang="es-CL" dirty="0"/>
              <a:t>C</a:t>
            </a:r>
            <a:r>
              <a:rPr lang="es-CL" dirty="0" smtClean="0"/>
              <a:t>onvivencia Escolar</a:t>
            </a:r>
            <a:endParaRPr lang="es-CL" dirty="0"/>
          </a:p>
        </p:txBody>
      </p:sp>
      <p:sp>
        <p:nvSpPr>
          <p:cNvPr id="3" name="2 Marcador de contenido"/>
          <p:cNvSpPr>
            <a:spLocks noGrp="1"/>
          </p:cNvSpPr>
          <p:nvPr>
            <p:ph idx="1"/>
          </p:nvPr>
        </p:nvSpPr>
        <p:spPr>
          <a:xfrm>
            <a:off x="1295402" y="2080412"/>
            <a:ext cx="9741793" cy="3882505"/>
          </a:xfrm>
        </p:spPr>
        <p:txBody>
          <a:bodyPr>
            <a:normAutofit fontScale="55000" lnSpcReduction="20000"/>
          </a:bodyPr>
          <a:lstStyle/>
          <a:p>
            <a:pPr marL="0" indent="0">
              <a:buNone/>
            </a:pPr>
            <a:r>
              <a:rPr lang="es-ES" sz="4400" dirty="0"/>
              <a:t>PLAN DE MEDIACION EN CONVIVENCIA </a:t>
            </a:r>
            <a:r>
              <a:rPr lang="es-ES" sz="4400" dirty="0" smtClean="0"/>
              <a:t>ESCOLAR</a:t>
            </a:r>
          </a:p>
          <a:p>
            <a:pPr marL="0" indent="0">
              <a:buNone/>
            </a:pPr>
            <a:endParaRPr lang="es-ES" dirty="0" smtClean="0"/>
          </a:p>
          <a:p>
            <a:r>
              <a:rPr lang="es-ES" sz="3800" dirty="0" smtClean="0"/>
              <a:t>Durante el año 2019 se implementa plan de Mediación Escolar, con el principal objetivo de educar a nuestros alumnos y alumnas en la resolución pacífica de conflicto por medio del diálogo. </a:t>
            </a:r>
          </a:p>
          <a:p>
            <a:r>
              <a:rPr lang="es-ES" sz="3800" dirty="0" smtClean="0"/>
              <a:t>Durante mes de Marzo se da a conocer Plan de Mediación a toda la comunidad escolar.</a:t>
            </a:r>
          </a:p>
          <a:p>
            <a:r>
              <a:rPr lang="es-ES" sz="3800" dirty="0" smtClean="0"/>
              <a:t>Consejo de profesores.</a:t>
            </a:r>
          </a:p>
          <a:p>
            <a:r>
              <a:rPr lang="es-ES" sz="3800" dirty="0" smtClean="0"/>
              <a:t>Reunión de apoderados.</a:t>
            </a:r>
          </a:p>
          <a:p>
            <a:r>
              <a:rPr lang="es-ES" sz="3800" dirty="0" smtClean="0"/>
              <a:t>Clases de orientación en cada curso. </a:t>
            </a:r>
          </a:p>
          <a:p>
            <a:endParaRPr lang="es-ES" dirty="0" smtClean="0"/>
          </a:p>
          <a:p>
            <a:pPr marL="0" indent="0">
              <a:buNone/>
            </a:pPr>
            <a:r>
              <a:rPr lang="es-CL" dirty="0"/>
              <a:t>	</a:t>
            </a:r>
            <a:r>
              <a:rPr lang="es-CL" dirty="0" smtClean="0"/>
              <a:t>		</a:t>
            </a:r>
            <a:endParaRPr lang="es-ES" dirty="0"/>
          </a:p>
        </p:txBody>
      </p:sp>
    </p:spTree>
    <p:extLst>
      <p:ext uri="{BB962C8B-B14F-4D97-AF65-F5344CB8AC3E}">
        <p14:creationId xmlns:p14="http://schemas.microsoft.com/office/powerpoint/2010/main" val="23482235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Mediación Escolar</a:t>
            </a:r>
            <a:endParaRPr lang="es-CL" dirty="0"/>
          </a:p>
        </p:txBody>
      </p:sp>
      <p:sp>
        <p:nvSpPr>
          <p:cNvPr id="3" name="Marcador de contenido 2"/>
          <p:cNvSpPr>
            <a:spLocks noGrp="1"/>
          </p:cNvSpPr>
          <p:nvPr>
            <p:ph idx="1"/>
          </p:nvPr>
        </p:nvSpPr>
        <p:spPr>
          <a:xfrm>
            <a:off x="1437069" y="2402385"/>
            <a:ext cx="9601196" cy="3318936"/>
          </a:xfrm>
        </p:spPr>
        <p:txBody>
          <a:bodyPr>
            <a:normAutofit fontScale="92500"/>
          </a:bodyPr>
          <a:lstStyle/>
          <a:p>
            <a:r>
              <a:rPr lang="es-ES" dirty="0"/>
              <a:t>Durante el mes de Abril se conformó un equipo de </a:t>
            </a:r>
            <a:r>
              <a:rPr lang="es-ES" dirty="0" smtClean="0"/>
              <a:t>mediación donde participaron principalmente estudiantes </a:t>
            </a:r>
            <a:r>
              <a:rPr lang="es-ES" dirty="0"/>
              <a:t>de enseñanza media. </a:t>
            </a:r>
          </a:p>
          <a:p>
            <a:r>
              <a:rPr lang="es-ES" dirty="0"/>
              <a:t>En el transcurso del año, el equipo se reunió periódicamente para capacitaciones y alinear criterios de trabajo</a:t>
            </a:r>
            <a:r>
              <a:rPr lang="es-ES" dirty="0" smtClean="0"/>
              <a:t>.</a:t>
            </a:r>
          </a:p>
          <a:p>
            <a:r>
              <a:rPr lang="es-ES" dirty="0" smtClean="0"/>
              <a:t>Se formalizaron 3 procesos de mediación realizados por equipo, con resultados positivos y permanentes en el año. </a:t>
            </a:r>
            <a:endParaRPr lang="es-CL" dirty="0" smtClean="0"/>
          </a:p>
          <a:p>
            <a:r>
              <a:rPr lang="es-CL" dirty="0" smtClean="0"/>
              <a:t>Debido a las irregularidades del  segundo semestre, por contingencia social, no se logra realizar proceso de evaluación correspondiente a la finalización </a:t>
            </a:r>
            <a:r>
              <a:rPr lang="es-CL" smtClean="0"/>
              <a:t>del plan. </a:t>
            </a:r>
            <a:endParaRPr lang="es-CL" dirty="0" smtClean="0"/>
          </a:p>
          <a:p>
            <a:endParaRPr lang="es-CL" dirty="0"/>
          </a:p>
        </p:txBody>
      </p:sp>
    </p:spTree>
    <p:extLst>
      <p:ext uri="{BB962C8B-B14F-4D97-AF65-F5344CB8AC3E}">
        <p14:creationId xmlns:p14="http://schemas.microsoft.com/office/powerpoint/2010/main" val="1388014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2000" b="1" u="sng" dirty="0"/>
              <a:t>UTILIZACION DE LOS RECURSOS DEL FINANCIAMIENTO COMPARTIDO AVANCE DEL PROYECTO EDUCATIVO INSTITUCIONAL Y CONTRIBUCION AL MEJORAMIENTO DE LA CALIDAD DE LA ENSEÑANZA GESTION 2019.</a:t>
            </a:r>
            <a:r>
              <a:rPr lang="es-CL" sz="2000" dirty="0"/>
              <a:t/>
            </a:r>
            <a:br>
              <a:rPr lang="es-CL" sz="2000" dirty="0"/>
            </a:br>
            <a:endParaRPr lang="es-CL" sz="2000" dirty="0"/>
          </a:p>
        </p:txBody>
      </p:sp>
      <p:sp>
        <p:nvSpPr>
          <p:cNvPr id="3" name="2 Marcador de contenido"/>
          <p:cNvSpPr>
            <a:spLocks noGrp="1"/>
          </p:cNvSpPr>
          <p:nvPr>
            <p:ph idx="1"/>
          </p:nvPr>
        </p:nvSpPr>
        <p:spPr/>
        <p:txBody>
          <a:bodyPr/>
          <a:lstStyle/>
          <a:p>
            <a:r>
              <a:rPr lang="es-ES" dirty="0"/>
              <a:t>El presente Informe da cuenta de las diferentes áreas en que se utilizaron los recursos del Sistema de Financiamiento Compartido durante el año escolar 2019. Al mismo tiempo, informa la profundización del Proyecto Educativo Institucional, y por último, describen algunas estrategias que se pusieron en práctica con el fin de contribuir al mejoramiento de la calidad de la Educación que nuestro establecimiento educacional imparte.</a:t>
            </a:r>
            <a:endParaRPr lang="es-CL" dirty="0"/>
          </a:p>
          <a:p>
            <a:endParaRPr lang="es-CL" dirty="0" smtClean="0"/>
          </a:p>
          <a:p>
            <a:endParaRPr lang="es-CL" dirty="0"/>
          </a:p>
        </p:txBody>
      </p:sp>
    </p:spTree>
    <p:extLst>
      <p:ext uri="{BB962C8B-B14F-4D97-AF65-F5344CB8AC3E}">
        <p14:creationId xmlns:p14="http://schemas.microsoft.com/office/powerpoint/2010/main" val="3427530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400" b="1" dirty="0" smtClean="0"/>
              <a:t>A. FORMA </a:t>
            </a:r>
            <a:r>
              <a:rPr lang="es-ES" sz="2400" b="1" dirty="0"/>
              <a:t>EN QUE SE UTILIZARON LOS RECURSOS F/C</a:t>
            </a:r>
            <a:endParaRPr lang="es-CL" sz="2400" dirty="0"/>
          </a:p>
        </p:txBody>
      </p:sp>
      <p:sp>
        <p:nvSpPr>
          <p:cNvPr id="3" name="Marcador de contenido 2"/>
          <p:cNvSpPr>
            <a:spLocks noGrp="1"/>
          </p:cNvSpPr>
          <p:nvPr>
            <p:ph idx="1"/>
          </p:nvPr>
        </p:nvSpPr>
        <p:spPr/>
        <p:txBody>
          <a:bodyPr/>
          <a:lstStyle/>
          <a:p>
            <a:r>
              <a:rPr lang="es-ES" dirty="0"/>
              <a:t>Los gastos correspondientes a los fondos percibidos por concepto de subvención y cobros de financiamiento compartido, han sido utilizados para contribuir al desarrollo del proyecto educativo y al mejoramiento de la calidad de la educación de nuestros alumnos. </a:t>
            </a:r>
            <a:endParaRPr lang="es-CL" dirty="0"/>
          </a:p>
          <a:p>
            <a:r>
              <a:rPr lang="es-ES" dirty="0"/>
              <a:t>Durante el periodo del 2019, los recursos obtenidos se utilizaron en los siguientes Ítems: </a:t>
            </a:r>
            <a:endParaRPr lang="es-CL" dirty="0"/>
          </a:p>
          <a:p>
            <a:endParaRPr lang="es-CL" dirty="0"/>
          </a:p>
        </p:txBody>
      </p:sp>
    </p:spTree>
    <p:extLst>
      <p:ext uri="{BB962C8B-B14F-4D97-AF65-F5344CB8AC3E}">
        <p14:creationId xmlns:p14="http://schemas.microsoft.com/office/powerpoint/2010/main" val="2830186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95402" y="982133"/>
            <a:ext cx="9601196" cy="1421098"/>
          </a:xfrm>
        </p:spPr>
        <p:txBody>
          <a:bodyPr>
            <a:normAutofit fontScale="90000"/>
          </a:bodyPr>
          <a:lstStyle/>
          <a:p>
            <a:pPr algn="l"/>
            <a:r>
              <a:rPr lang="es-CL" sz="3600" dirty="0" smtClean="0"/>
              <a:t/>
            </a:r>
            <a:br>
              <a:rPr lang="es-CL" sz="3600" dirty="0" smtClean="0"/>
            </a:br>
            <a:r>
              <a:rPr lang="es-CL" sz="3600" dirty="0" smtClean="0"/>
              <a:t>								Nuestro Colegio </a:t>
            </a:r>
            <a:br>
              <a:rPr lang="es-CL" sz="3600" dirty="0" smtClean="0"/>
            </a:br>
            <a:r>
              <a:rPr lang="es-CL" sz="2400" dirty="0" smtClean="0"/>
              <a:t>  Se presenta como un colegio cuyo sello es el ser  Pequeño, familiar y cercano a cada uno de los integrantes de la comunidad educativa y cuya Misión y Visión se presenta a continuación:</a:t>
            </a:r>
            <a:r>
              <a:rPr lang="es-CL" sz="3600" dirty="0" smtClean="0"/>
              <a:t/>
            </a:r>
            <a:br>
              <a:rPr lang="es-CL" sz="3600" dirty="0" smtClean="0"/>
            </a:br>
            <a:endParaRPr lang="es-CL" sz="3600" dirty="0"/>
          </a:p>
        </p:txBody>
      </p:sp>
      <p:sp>
        <p:nvSpPr>
          <p:cNvPr id="4" name="3 Marcador de contenido"/>
          <p:cNvSpPr>
            <a:spLocks noGrp="1"/>
          </p:cNvSpPr>
          <p:nvPr>
            <p:ph idx="1"/>
          </p:nvPr>
        </p:nvSpPr>
        <p:spPr>
          <a:xfrm>
            <a:off x="1266092" y="2486593"/>
            <a:ext cx="9583612" cy="3597684"/>
          </a:xfrm>
        </p:spPr>
        <p:txBody>
          <a:bodyPr>
            <a:normAutofit lnSpcReduction="10000"/>
          </a:bodyPr>
          <a:lstStyle/>
          <a:p>
            <a:r>
              <a:rPr lang="es-ES" b="1" dirty="0"/>
              <a:t>Nuestra Misión</a:t>
            </a:r>
            <a:r>
              <a:rPr lang="es-ES" dirty="0"/>
              <a:t> es la de formar  personas íntegras en lo cognitivo, afectivo y social, capaces de autoevaluarse, regularse y disciplinarse de acuerdo a los valores universales que rigen a nuestra sociedad a fin de que se integren a ésta como un aporte significativo y trascendente.</a:t>
            </a:r>
            <a:endParaRPr lang="es-CL" dirty="0"/>
          </a:p>
          <a:p>
            <a:endParaRPr lang="es-CL" dirty="0"/>
          </a:p>
          <a:p>
            <a:r>
              <a:rPr lang="es-ES" b="1" dirty="0"/>
              <a:t>Visión </a:t>
            </a:r>
            <a:r>
              <a:rPr lang="es-CL" dirty="0"/>
              <a:t> </a:t>
            </a:r>
            <a:r>
              <a:rPr lang="es-ES" dirty="0"/>
              <a:t>Ser una comunidad educativa que entregue una educación de Calidad en efectividad y afectividad, estimulando los ritmos de aprendizaje, las diferencias individuales  y el desarrollo  de la autoestima. Centrando nuestro quehacer educativo en la persona.</a:t>
            </a:r>
            <a:endParaRPr lang="es-CL" dirty="0"/>
          </a:p>
          <a:p>
            <a:endParaRPr lang="es-CL" dirty="0"/>
          </a:p>
        </p:txBody>
      </p:sp>
    </p:spTree>
    <p:extLst>
      <p:ext uri="{BB962C8B-B14F-4D97-AF65-F5344CB8AC3E}">
        <p14:creationId xmlns:p14="http://schemas.microsoft.com/office/powerpoint/2010/main" val="1704674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1" y="1075917"/>
            <a:ext cx="9601196" cy="1303867"/>
          </a:xfrm>
        </p:spPr>
        <p:txBody>
          <a:bodyPr>
            <a:normAutofit fontScale="90000"/>
          </a:bodyPr>
          <a:lstStyle/>
          <a:p>
            <a:pPr lvl="0"/>
            <a:r>
              <a:rPr lang="es-ES" sz="2400" b="1" u="sng" dirty="0" smtClean="0"/>
              <a:t/>
            </a:r>
            <a:br>
              <a:rPr lang="es-ES" sz="2400" b="1" u="sng" dirty="0" smtClean="0"/>
            </a:br>
            <a:r>
              <a:rPr lang="es-ES" sz="2400" b="1" u="sng" dirty="0"/>
              <a:t/>
            </a:r>
            <a:br>
              <a:rPr lang="es-ES" sz="2400" b="1" u="sng" dirty="0"/>
            </a:br>
            <a:r>
              <a:rPr lang="es-ES" sz="2700" b="1" dirty="0" smtClean="0">
                <a:latin typeface="+mn-lt"/>
              </a:rPr>
              <a:t>1.  REMUNERACIONES </a:t>
            </a:r>
            <a:r>
              <a:rPr lang="es-ES" sz="2700" b="1" dirty="0">
                <a:latin typeface="+mn-lt"/>
              </a:rPr>
              <a:t>Y GASTOS GENERALES</a:t>
            </a:r>
            <a:r>
              <a:rPr lang="es-CL" sz="2700" dirty="0">
                <a:latin typeface="+mn-lt"/>
              </a:rPr>
              <a:t/>
            </a:r>
            <a:br>
              <a:rPr lang="es-CL" sz="2700" dirty="0">
                <a:latin typeface="+mn-lt"/>
              </a:rPr>
            </a:br>
            <a:endParaRPr lang="es-CL" sz="2700" dirty="0">
              <a:latin typeface="+mn-lt"/>
            </a:endParaRPr>
          </a:p>
        </p:txBody>
      </p:sp>
      <p:sp>
        <p:nvSpPr>
          <p:cNvPr id="3" name="Marcador de contenido 2"/>
          <p:cNvSpPr>
            <a:spLocks noGrp="1"/>
          </p:cNvSpPr>
          <p:nvPr>
            <p:ph idx="1"/>
          </p:nvPr>
        </p:nvSpPr>
        <p:spPr/>
        <p:txBody>
          <a:bodyPr>
            <a:normAutofit fontScale="77500" lnSpcReduction="20000"/>
          </a:bodyPr>
          <a:lstStyle/>
          <a:p>
            <a:r>
              <a:rPr lang="es-ES" dirty="0"/>
              <a:t>Un porcentaje importante del total recaudado por concepto del sistema de Financiamiento Compartido, se ha destinado al pago de:</a:t>
            </a:r>
            <a:endParaRPr lang="es-CL" dirty="0"/>
          </a:p>
          <a:p>
            <a:pPr lvl="0"/>
            <a:r>
              <a:rPr lang="es-ES" dirty="0"/>
              <a:t>Remuneraciones, beneficios del personal, pago del bono SAE y honorarios a terceros que prestan servicios habituales al Colegio (contabilidad, remuneraciones, leyes laborales, impuestos, etc.), </a:t>
            </a:r>
            <a:endParaRPr lang="es-CL" dirty="0"/>
          </a:p>
          <a:p>
            <a:pPr lvl="0"/>
            <a:r>
              <a:rPr lang="es-ES" dirty="0"/>
              <a:t>Gastos generales (Luz, agua, teléfono, internet) administración, reparaciones eléctricas, computacionales y de gasfitería, etc.</a:t>
            </a:r>
            <a:endParaRPr lang="es-CL" dirty="0"/>
          </a:p>
          <a:p>
            <a:pPr lvl="0"/>
            <a:r>
              <a:rPr lang="es-ES" dirty="0"/>
              <a:t>Honorarios de asesoría legal de la Corporación.</a:t>
            </a:r>
            <a:endParaRPr lang="es-CL" dirty="0"/>
          </a:p>
          <a:p>
            <a:pPr lvl="0"/>
            <a:r>
              <a:rPr lang="es-ES" dirty="0"/>
              <a:t>Gastos de publicidad para el Colegio en Portal de Negocios.</a:t>
            </a:r>
            <a:endParaRPr lang="es-CL" dirty="0"/>
          </a:p>
          <a:p>
            <a:pPr marL="0" indent="0">
              <a:buNone/>
            </a:pPr>
            <a:r>
              <a:rPr lang="es-ES" dirty="0"/>
              <a:t> </a:t>
            </a:r>
            <a:endParaRPr lang="es-CL" dirty="0"/>
          </a:p>
          <a:p>
            <a:pPr marL="0" indent="0">
              <a:buNone/>
            </a:pPr>
            <a:r>
              <a:rPr lang="es-ES" dirty="0"/>
              <a:t> </a:t>
            </a:r>
            <a:endParaRPr lang="es-CL" dirty="0"/>
          </a:p>
          <a:p>
            <a:endParaRPr lang="es-CL" dirty="0"/>
          </a:p>
        </p:txBody>
      </p:sp>
    </p:spTree>
    <p:extLst>
      <p:ext uri="{BB962C8B-B14F-4D97-AF65-F5344CB8AC3E}">
        <p14:creationId xmlns:p14="http://schemas.microsoft.com/office/powerpoint/2010/main" val="2839960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lvl="0"/>
            <a:r>
              <a:rPr lang="es-ES" sz="2700" b="1" u="sng" dirty="0" smtClean="0">
                <a:latin typeface="+mn-lt"/>
              </a:rPr>
              <a:t/>
            </a:r>
            <a:br>
              <a:rPr lang="es-ES" sz="2700" b="1" u="sng" dirty="0" smtClean="0">
                <a:latin typeface="+mn-lt"/>
              </a:rPr>
            </a:br>
            <a:r>
              <a:rPr lang="es-ES" sz="2700" b="1" u="sng" dirty="0">
                <a:latin typeface="+mn-lt"/>
              </a:rPr>
              <a:t/>
            </a:r>
            <a:br>
              <a:rPr lang="es-ES" sz="2700" b="1" u="sng" dirty="0">
                <a:latin typeface="+mn-lt"/>
              </a:rPr>
            </a:br>
            <a:r>
              <a:rPr lang="es-ES" sz="2700" b="1" u="sng" dirty="0" smtClean="0">
                <a:latin typeface="+mn-lt"/>
              </a:rPr>
              <a:t/>
            </a:r>
            <a:br>
              <a:rPr lang="es-ES" sz="2700" b="1" u="sng" dirty="0" smtClean="0">
                <a:latin typeface="+mn-lt"/>
              </a:rPr>
            </a:br>
            <a:r>
              <a:rPr lang="es-ES" sz="2700" b="1" dirty="0" smtClean="0">
                <a:latin typeface="+mn-lt"/>
              </a:rPr>
              <a:t>2. INFRAESTRUCTURA </a:t>
            </a:r>
            <a:r>
              <a:rPr lang="es-CL" sz="2700" dirty="0">
                <a:latin typeface="+mn-lt"/>
              </a:rPr>
              <a:t/>
            </a:r>
            <a:br>
              <a:rPr lang="es-CL" sz="2700" dirty="0">
                <a:latin typeface="+mn-lt"/>
              </a:rPr>
            </a:br>
            <a:r>
              <a:rPr lang="es-ES" b="1" dirty="0"/>
              <a:t> </a:t>
            </a:r>
            <a:r>
              <a:rPr lang="es-CL" dirty="0"/>
              <a:t/>
            </a:r>
            <a:br>
              <a:rPr lang="es-CL" dirty="0"/>
            </a:br>
            <a:endParaRPr lang="es-CL" dirty="0"/>
          </a:p>
        </p:txBody>
      </p:sp>
      <p:sp>
        <p:nvSpPr>
          <p:cNvPr id="3" name="Marcador de contenido 2"/>
          <p:cNvSpPr>
            <a:spLocks noGrp="1"/>
          </p:cNvSpPr>
          <p:nvPr>
            <p:ph idx="1"/>
          </p:nvPr>
        </p:nvSpPr>
        <p:spPr/>
        <p:txBody>
          <a:bodyPr>
            <a:normAutofit fontScale="32500" lnSpcReduction="20000"/>
          </a:bodyPr>
          <a:lstStyle/>
          <a:p>
            <a:pPr lvl="1"/>
            <a:r>
              <a:rPr lang="es-ES" sz="5800" dirty="0"/>
              <a:t>Pago de arriendo y dividendos de crédito hipotecario recibido del Banco Estado, para la construcción necesaria para entrar a la JEC.</a:t>
            </a:r>
            <a:endParaRPr lang="es-CL" sz="5800" dirty="0"/>
          </a:p>
          <a:p>
            <a:pPr lvl="1"/>
            <a:r>
              <a:rPr lang="es-ES" sz="5800" dirty="0"/>
              <a:t>Seguros exigidos por el Banco que hizo el préstamo sobre el inmueble que ocupa el colegio.</a:t>
            </a:r>
            <a:endParaRPr lang="es-CL" sz="5800" dirty="0"/>
          </a:p>
          <a:p>
            <a:pPr lvl="1"/>
            <a:r>
              <a:rPr lang="es-ES" sz="5800" dirty="0"/>
              <a:t>Mantención y reparación de la estructura ya existente, en pintura, en sala de clases, baños, duchas, oficinas, talleres, laboratorio y la fachada del establecimiento.</a:t>
            </a:r>
            <a:endParaRPr lang="es-CL" sz="5800" dirty="0"/>
          </a:p>
          <a:p>
            <a:pPr lvl="1"/>
            <a:r>
              <a:rPr lang="es-ES" sz="5800" dirty="0"/>
              <a:t>Cambio de equipos en sistema de seguridad del colegio y tv cámaras</a:t>
            </a:r>
            <a:endParaRPr lang="es-CL" sz="5800" dirty="0"/>
          </a:p>
          <a:p>
            <a:pPr lvl="1"/>
            <a:r>
              <a:rPr lang="es-ES" sz="5800" dirty="0"/>
              <a:t>Reparación y mantención eléctrica e iluminación.</a:t>
            </a:r>
            <a:endParaRPr lang="es-CL" sz="5800" dirty="0"/>
          </a:p>
          <a:p>
            <a:pPr lvl="1"/>
            <a:r>
              <a:rPr lang="es-ES" sz="5800" dirty="0"/>
              <a:t>Reparación de gasfitería de los baños</a:t>
            </a:r>
            <a:endParaRPr lang="es-CL" sz="5800" dirty="0"/>
          </a:p>
          <a:p>
            <a:endParaRPr lang="es-CL" dirty="0"/>
          </a:p>
        </p:txBody>
      </p:sp>
    </p:spTree>
    <p:extLst>
      <p:ext uri="{BB962C8B-B14F-4D97-AF65-F5344CB8AC3E}">
        <p14:creationId xmlns:p14="http://schemas.microsoft.com/office/powerpoint/2010/main" val="1652659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fontScale="40000" lnSpcReduction="20000"/>
          </a:bodyPr>
          <a:lstStyle/>
          <a:p>
            <a:pPr lvl="1"/>
            <a:r>
              <a:rPr lang="es-ES" sz="5800" dirty="0"/>
              <a:t>Reparación de los computadores</a:t>
            </a:r>
            <a:endParaRPr lang="es-CL" sz="5800" dirty="0"/>
          </a:p>
          <a:p>
            <a:pPr lvl="1"/>
            <a:r>
              <a:rPr lang="es-ES" sz="5800" dirty="0"/>
              <a:t>Reposición de Vidrios y arreglos de ventanas</a:t>
            </a:r>
            <a:endParaRPr lang="es-CL" sz="5800" dirty="0"/>
          </a:p>
          <a:p>
            <a:pPr lvl="1"/>
            <a:r>
              <a:rPr lang="es-ES" sz="5800" dirty="0"/>
              <a:t>Arreglo reja metálica exterior del colegio</a:t>
            </a:r>
            <a:endParaRPr lang="es-CL" sz="5800" dirty="0"/>
          </a:p>
          <a:p>
            <a:pPr lvl="1"/>
            <a:r>
              <a:rPr lang="es-ES" sz="5800" dirty="0"/>
              <a:t>Confección de carpas de eventos de licenciaturas</a:t>
            </a:r>
            <a:endParaRPr lang="es-CL" sz="5800" dirty="0"/>
          </a:p>
          <a:p>
            <a:pPr lvl="1"/>
            <a:r>
              <a:rPr lang="es-ES" sz="5800" dirty="0"/>
              <a:t>Reposición de equipos contra incendios</a:t>
            </a:r>
            <a:endParaRPr lang="es-CL" sz="5800" dirty="0"/>
          </a:p>
          <a:p>
            <a:pPr lvl="1"/>
            <a:r>
              <a:rPr lang="es-ES" sz="5800" dirty="0"/>
              <a:t>Extinción de plagas por </a:t>
            </a:r>
            <a:r>
              <a:rPr lang="es-ES" sz="5800" dirty="0" err="1"/>
              <a:t>Duralimp</a:t>
            </a:r>
            <a:endParaRPr lang="es-CL" sz="5800" dirty="0"/>
          </a:p>
          <a:p>
            <a:pPr lvl="1"/>
            <a:r>
              <a:rPr lang="es-ES" sz="5800" dirty="0"/>
              <a:t>Contrato de alarmas </a:t>
            </a:r>
            <a:r>
              <a:rPr lang="es-ES" sz="5800" dirty="0" err="1"/>
              <a:t>Verisure</a:t>
            </a:r>
            <a:endParaRPr lang="es-CL" sz="5800" dirty="0"/>
          </a:p>
          <a:p>
            <a:endParaRPr lang="es-CL" dirty="0"/>
          </a:p>
        </p:txBody>
      </p:sp>
    </p:spTree>
    <p:extLst>
      <p:ext uri="{BB962C8B-B14F-4D97-AF65-F5344CB8AC3E}">
        <p14:creationId xmlns:p14="http://schemas.microsoft.com/office/powerpoint/2010/main" val="3770098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lvl="0"/>
            <a:r>
              <a:rPr lang="es-ES" sz="2400" b="1" dirty="0" smtClean="0"/>
              <a:t>3.  COMPUTACIÓN</a:t>
            </a:r>
            <a:r>
              <a:rPr lang="es-CL" sz="2400" dirty="0"/>
              <a:t/>
            </a:r>
            <a:br>
              <a:rPr lang="es-CL" sz="2400" dirty="0"/>
            </a:br>
            <a:endParaRPr lang="es-CL" sz="2400" dirty="0"/>
          </a:p>
        </p:txBody>
      </p:sp>
      <p:sp>
        <p:nvSpPr>
          <p:cNvPr id="3" name="Marcador de contenido 2"/>
          <p:cNvSpPr>
            <a:spLocks noGrp="1"/>
          </p:cNvSpPr>
          <p:nvPr>
            <p:ph idx="1"/>
          </p:nvPr>
        </p:nvSpPr>
        <p:spPr/>
        <p:txBody>
          <a:bodyPr>
            <a:normAutofit fontScale="92500" lnSpcReduction="20000"/>
          </a:bodyPr>
          <a:lstStyle/>
          <a:p>
            <a:pPr lvl="1"/>
            <a:r>
              <a:rPr lang="es-ES" dirty="0"/>
              <a:t>Implementación de salas 5 y 6 con equipo multimedia para implementación </a:t>
            </a:r>
            <a:endParaRPr lang="es-CL" sz="1400" dirty="0"/>
          </a:p>
          <a:p>
            <a:pPr marL="0" indent="0">
              <a:buNone/>
            </a:pPr>
            <a:r>
              <a:rPr lang="es-ES" dirty="0" smtClean="0"/>
              <a:t>           </a:t>
            </a:r>
            <a:r>
              <a:rPr lang="es-ES" sz="1900" dirty="0" smtClean="0"/>
              <a:t>DUA  </a:t>
            </a:r>
            <a:endParaRPr lang="es-CL" sz="1900" dirty="0"/>
          </a:p>
          <a:p>
            <a:pPr lvl="1"/>
            <a:r>
              <a:rPr lang="es-ES" dirty="0"/>
              <a:t>Compra de computadores y otros implementos cómo parlantes, teclados, mouse, cables, alargadores, </a:t>
            </a:r>
            <a:r>
              <a:rPr lang="es-ES" dirty="0" err="1"/>
              <a:t>toners</a:t>
            </a:r>
            <a:r>
              <a:rPr lang="es-ES" dirty="0"/>
              <a:t>, etc.</a:t>
            </a:r>
            <a:endParaRPr lang="es-CL" sz="1400" dirty="0"/>
          </a:p>
          <a:p>
            <a:pPr lvl="1"/>
            <a:r>
              <a:rPr lang="es-ES" dirty="0"/>
              <a:t>Mantención y reparación de computadores e impresoras</a:t>
            </a:r>
            <a:endParaRPr lang="es-CL" sz="1400" dirty="0"/>
          </a:p>
          <a:p>
            <a:pPr lvl="1"/>
            <a:r>
              <a:rPr lang="es-ES" dirty="0"/>
              <a:t>Renovación página web de colegio</a:t>
            </a:r>
            <a:endParaRPr lang="es-CL" sz="1400" dirty="0"/>
          </a:p>
          <a:p>
            <a:pPr lvl="1"/>
            <a:r>
              <a:rPr lang="es-ES" dirty="0"/>
              <a:t>Extensión </a:t>
            </a:r>
            <a:r>
              <a:rPr lang="es-ES" dirty="0" err="1"/>
              <a:t>wi</a:t>
            </a:r>
            <a:r>
              <a:rPr lang="es-ES" dirty="0"/>
              <a:t>-fi</a:t>
            </a:r>
            <a:endParaRPr lang="es-CL" sz="1400" dirty="0"/>
          </a:p>
          <a:p>
            <a:pPr lvl="1"/>
            <a:r>
              <a:rPr lang="es-ES" dirty="0"/>
              <a:t>Contrato plataforma </a:t>
            </a:r>
            <a:r>
              <a:rPr lang="es-ES" dirty="0" err="1"/>
              <a:t>webclass</a:t>
            </a:r>
            <a:endParaRPr lang="es-CL" sz="1400" dirty="0"/>
          </a:p>
          <a:p>
            <a:r>
              <a:rPr lang="es-ES" b="1" dirty="0"/>
              <a:t> </a:t>
            </a:r>
            <a:endParaRPr lang="es-CL" sz="1600" dirty="0"/>
          </a:p>
          <a:p>
            <a:endParaRPr lang="es-CL" dirty="0"/>
          </a:p>
        </p:txBody>
      </p:sp>
    </p:spTree>
    <p:extLst>
      <p:ext uri="{BB962C8B-B14F-4D97-AF65-F5344CB8AC3E}">
        <p14:creationId xmlns:p14="http://schemas.microsoft.com/office/powerpoint/2010/main" val="154946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lvl="0"/>
            <a:r>
              <a:rPr lang="es-ES" sz="2800" b="1" dirty="0" smtClean="0">
                <a:latin typeface="+mn-lt"/>
              </a:rPr>
              <a:t>4. Mobiliarios</a:t>
            </a:r>
            <a:r>
              <a:rPr lang="es-CL" sz="2800" dirty="0">
                <a:latin typeface="+mn-lt"/>
              </a:rPr>
              <a:t/>
            </a:r>
            <a:br>
              <a:rPr lang="es-CL" sz="2800" dirty="0">
                <a:latin typeface="+mn-lt"/>
              </a:rPr>
            </a:br>
            <a:endParaRPr lang="es-CL" sz="2800" dirty="0">
              <a:latin typeface="+mn-lt"/>
            </a:endParaRPr>
          </a:p>
        </p:txBody>
      </p:sp>
      <p:sp>
        <p:nvSpPr>
          <p:cNvPr id="3" name="Marcador de contenido 2"/>
          <p:cNvSpPr>
            <a:spLocks noGrp="1"/>
          </p:cNvSpPr>
          <p:nvPr>
            <p:ph idx="1"/>
          </p:nvPr>
        </p:nvSpPr>
        <p:spPr/>
        <p:txBody>
          <a:bodyPr/>
          <a:lstStyle/>
          <a:p>
            <a:pPr lvl="1"/>
            <a:r>
              <a:rPr lang="es-ES" dirty="0"/>
              <a:t>Repuestos para sillas y mesas</a:t>
            </a:r>
            <a:endParaRPr lang="es-CL" sz="1400" dirty="0"/>
          </a:p>
          <a:p>
            <a:pPr lvl="1"/>
            <a:r>
              <a:rPr lang="es-ES" dirty="0"/>
              <a:t>Reparación de  Tarimas del escenario.</a:t>
            </a:r>
            <a:endParaRPr lang="es-CL" sz="1400" dirty="0"/>
          </a:p>
          <a:p>
            <a:pPr lvl="1"/>
            <a:r>
              <a:rPr lang="es-ES" dirty="0"/>
              <a:t>Reparación del sistema de Amplificación</a:t>
            </a:r>
            <a:endParaRPr lang="es-CL" sz="1400" dirty="0"/>
          </a:p>
          <a:p>
            <a:pPr lvl="1"/>
            <a:r>
              <a:rPr lang="es-ES" dirty="0"/>
              <a:t>Compra de muebles para la biblioteca.</a:t>
            </a:r>
            <a:endParaRPr lang="es-CL" sz="1400" dirty="0"/>
          </a:p>
          <a:p>
            <a:r>
              <a:rPr lang="es-ES" dirty="0"/>
              <a:t> </a:t>
            </a:r>
            <a:endParaRPr lang="es-CL" sz="1600" dirty="0"/>
          </a:p>
          <a:p>
            <a:endParaRPr lang="es-CL" dirty="0"/>
          </a:p>
        </p:txBody>
      </p:sp>
    </p:spTree>
    <p:extLst>
      <p:ext uri="{BB962C8B-B14F-4D97-AF65-F5344CB8AC3E}">
        <p14:creationId xmlns:p14="http://schemas.microsoft.com/office/powerpoint/2010/main" val="2256002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lvl="0"/>
            <a:r>
              <a:rPr lang="es-ES" sz="2700" b="1" dirty="0" smtClean="0"/>
              <a:t/>
            </a:r>
            <a:br>
              <a:rPr lang="es-ES" sz="2700" b="1" dirty="0" smtClean="0"/>
            </a:br>
            <a:r>
              <a:rPr lang="es-ES" sz="2700" b="1" dirty="0" smtClean="0"/>
              <a:t>5. MATERIAL </a:t>
            </a:r>
            <a:r>
              <a:rPr lang="es-ES" sz="2700" b="1" dirty="0"/>
              <a:t>DIDACTICO</a:t>
            </a:r>
            <a:r>
              <a:rPr lang="es-CL" dirty="0"/>
              <a:t/>
            </a:r>
            <a:br>
              <a:rPr lang="es-CL" dirty="0"/>
            </a:br>
            <a:endParaRPr lang="es-CL" dirty="0"/>
          </a:p>
        </p:txBody>
      </p:sp>
      <p:sp>
        <p:nvSpPr>
          <p:cNvPr id="3" name="Marcador de contenido 2"/>
          <p:cNvSpPr>
            <a:spLocks noGrp="1"/>
          </p:cNvSpPr>
          <p:nvPr>
            <p:ph idx="1"/>
          </p:nvPr>
        </p:nvSpPr>
        <p:spPr/>
        <p:txBody>
          <a:bodyPr/>
          <a:lstStyle/>
          <a:p>
            <a:pPr lvl="1"/>
            <a:r>
              <a:rPr lang="es-ES" dirty="0"/>
              <a:t>Adquisición de libros y material didáctico para Biblioteca y centro CRA</a:t>
            </a:r>
            <a:endParaRPr lang="es-CL" sz="1400" dirty="0"/>
          </a:p>
          <a:p>
            <a:pPr lvl="1"/>
            <a:r>
              <a:rPr lang="es-ES" dirty="0"/>
              <a:t>Adquisición de implementos para la asignatura de Educación Física y  talleres</a:t>
            </a:r>
            <a:endParaRPr lang="es-CL" sz="1400" dirty="0"/>
          </a:p>
          <a:p>
            <a:pPr lvl="1"/>
            <a:r>
              <a:rPr lang="es-ES" dirty="0"/>
              <a:t>Adquisición de implementos de botiquín y enfermería</a:t>
            </a:r>
            <a:endParaRPr lang="es-CL" sz="1400" dirty="0"/>
          </a:p>
          <a:p>
            <a:pPr lvl="1"/>
            <a:r>
              <a:rPr lang="es-ES" dirty="0" smtClean="0"/>
              <a:t>Compra </a:t>
            </a:r>
            <a:r>
              <a:rPr lang="es-ES" dirty="0"/>
              <a:t>de 70 Tablet para trabajar en clases y realizar pruebas</a:t>
            </a:r>
            <a:endParaRPr lang="es-CL" sz="1400" dirty="0"/>
          </a:p>
          <a:p>
            <a:pPr marL="0" indent="0">
              <a:buNone/>
            </a:pPr>
            <a:r>
              <a:rPr lang="es-ES" dirty="0"/>
              <a:t> </a:t>
            </a:r>
            <a:endParaRPr lang="es-CL" sz="1600" dirty="0"/>
          </a:p>
          <a:p>
            <a:endParaRPr lang="es-CL" dirty="0"/>
          </a:p>
        </p:txBody>
      </p:sp>
    </p:spTree>
    <p:extLst>
      <p:ext uri="{BB962C8B-B14F-4D97-AF65-F5344CB8AC3E}">
        <p14:creationId xmlns:p14="http://schemas.microsoft.com/office/powerpoint/2010/main" val="1838540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lvl="0"/>
            <a:r>
              <a:rPr lang="es-ES" sz="2700" b="1" u="sng" dirty="0" smtClean="0"/>
              <a:t/>
            </a:r>
            <a:br>
              <a:rPr lang="es-ES" sz="2700" b="1" u="sng" dirty="0" smtClean="0"/>
            </a:br>
            <a:r>
              <a:rPr lang="es-ES" sz="2700" b="1" u="sng" dirty="0"/>
              <a:t/>
            </a:r>
            <a:br>
              <a:rPr lang="es-ES" sz="2700" b="1" u="sng" dirty="0"/>
            </a:br>
            <a:r>
              <a:rPr lang="es-ES" sz="2700" b="1" dirty="0" smtClean="0"/>
              <a:t>6. ACTIVIDAD </a:t>
            </a:r>
            <a:r>
              <a:rPr lang="es-ES" sz="2700" b="1" dirty="0"/>
              <a:t>EXTRAPROGRAMÁTICA </a:t>
            </a:r>
            <a:r>
              <a:rPr lang="es-CL" sz="2700" dirty="0"/>
              <a:t/>
            </a:r>
            <a:br>
              <a:rPr lang="es-CL" sz="2700" dirty="0"/>
            </a:br>
            <a:r>
              <a:rPr lang="es-ES" sz="2700" b="1" dirty="0"/>
              <a:t> </a:t>
            </a:r>
            <a:r>
              <a:rPr lang="es-CL" dirty="0"/>
              <a:t/>
            </a:r>
            <a:br>
              <a:rPr lang="es-CL" dirty="0"/>
            </a:br>
            <a:endParaRPr lang="es-CL" dirty="0"/>
          </a:p>
        </p:txBody>
      </p:sp>
      <p:sp>
        <p:nvSpPr>
          <p:cNvPr id="3" name="Marcador de contenido 2"/>
          <p:cNvSpPr>
            <a:spLocks noGrp="1"/>
          </p:cNvSpPr>
          <p:nvPr>
            <p:ph idx="1"/>
          </p:nvPr>
        </p:nvSpPr>
        <p:spPr/>
        <p:txBody>
          <a:bodyPr>
            <a:normAutofit fontScale="92500" lnSpcReduction="10000"/>
          </a:bodyPr>
          <a:lstStyle/>
          <a:p>
            <a:pPr lvl="1"/>
            <a:r>
              <a:rPr lang="es-ES" dirty="0"/>
              <a:t>Aporte en dinero para la ornamentación de Ceremonias de lectura y Licenciaturas</a:t>
            </a:r>
            <a:endParaRPr lang="es-CL" sz="1400" dirty="0"/>
          </a:p>
          <a:p>
            <a:pPr lvl="1"/>
            <a:r>
              <a:rPr lang="es-ES" dirty="0"/>
              <a:t>Aporte de dinero para el desarrollo de actividades generadas por el Centro de Alumnos (Día del Alumno, aniversario, Fiestas patrias)</a:t>
            </a:r>
            <a:endParaRPr lang="es-CL" sz="1400" dirty="0"/>
          </a:p>
          <a:p>
            <a:pPr lvl="1"/>
            <a:r>
              <a:rPr lang="es-ES" dirty="0"/>
              <a:t>Apoyo económico permanente a los Talleres extraescolares y ACLE, en el contexto de participación de nuestros alumnos en torneos, campeonatos y concursos de carácter deportivo, artístico y / o cultural</a:t>
            </a:r>
            <a:endParaRPr lang="es-CL" sz="1400" dirty="0"/>
          </a:p>
          <a:p>
            <a:pPr lvl="1"/>
            <a:r>
              <a:rPr lang="es-ES" dirty="0"/>
              <a:t>Compra de implementos deportivos</a:t>
            </a:r>
            <a:endParaRPr lang="es-CL" sz="1400" dirty="0"/>
          </a:p>
          <a:p>
            <a:pPr lvl="1"/>
            <a:r>
              <a:rPr lang="es-ES" dirty="0"/>
              <a:t>Compra de implementos de música y guitarras</a:t>
            </a:r>
            <a:endParaRPr lang="es-CL" sz="1400" dirty="0"/>
          </a:p>
          <a:p>
            <a:pPr marL="0" indent="0">
              <a:buNone/>
            </a:pPr>
            <a:r>
              <a:rPr lang="es-ES" b="1" dirty="0"/>
              <a:t> </a:t>
            </a:r>
            <a:endParaRPr lang="es-CL" sz="1600" dirty="0"/>
          </a:p>
          <a:p>
            <a:endParaRPr lang="es-CL" dirty="0"/>
          </a:p>
        </p:txBody>
      </p:sp>
    </p:spTree>
    <p:extLst>
      <p:ext uri="{BB962C8B-B14F-4D97-AF65-F5344CB8AC3E}">
        <p14:creationId xmlns:p14="http://schemas.microsoft.com/office/powerpoint/2010/main" val="1253360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lvl="0"/>
            <a:r>
              <a:rPr lang="es-ES" sz="2700" b="1" dirty="0" smtClean="0"/>
              <a:t/>
            </a:r>
            <a:br>
              <a:rPr lang="es-ES" sz="2700" b="1" dirty="0" smtClean="0"/>
            </a:br>
            <a:r>
              <a:rPr lang="es-ES" sz="2700" b="1" dirty="0" smtClean="0"/>
              <a:t>7. APOYO </a:t>
            </a:r>
            <a:r>
              <a:rPr lang="es-ES" sz="2700" b="1" dirty="0"/>
              <a:t>A LA DOCENCIA</a:t>
            </a:r>
            <a:r>
              <a:rPr lang="es-CL" dirty="0"/>
              <a:t/>
            </a:r>
            <a:br>
              <a:rPr lang="es-CL" dirty="0"/>
            </a:br>
            <a:endParaRPr lang="es-CL" dirty="0"/>
          </a:p>
        </p:txBody>
      </p:sp>
      <p:sp>
        <p:nvSpPr>
          <p:cNvPr id="3" name="Marcador de contenido 2"/>
          <p:cNvSpPr>
            <a:spLocks noGrp="1"/>
          </p:cNvSpPr>
          <p:nvPr>
            <p:ph idx="1"/>
          </p:nvPr>
        </p:nvSpPr>
        <p:spPr/>
        <p:txBody>
          <a:bodyPr/>
          <a:lstStyle/>
          <a:p>
            <a:pPr lvl="1"/>
            <a:r>
              <a:rPr lang="es-ES" dirty="0"/>
              <a:t>Incentivo a profesores e inspectores  (bonos de desempeño)</a:t>
            </a:r>
            <a:endParaRPr lang="es-CL" sz="1400" dirty="0"/>
          </a:p>
          <a:p>
            <a:pPr lvl="1"/>
            <a:r>
              <a:rPr lang="es-ES" dirty="0"/>
              <a:t>Aporte en dinero para la celebración del día del profesor y de los asistentes de la educación </a:t>
            </a:r>
            <a:endParaRPr lang="es-CL" sz="1400" dirty="0"/>
          </a:p>
          <a:p>
            <a:pPr lvl="1"/>
            <a:r>
              <a:rPr lang="es-ES" dirty="0"/>
              <a:t>Adquisición de Útiles de oficina e implementos como (cuadernos, Libros de clases, Lápices, Plumones, etc.) necesarios para el apoyo al docente en aula.</a:t>
            </a:r>
            <a:endParaRPr lang="es-CL" sz="1400" dirty="0"/>
          </a:p>
          <a:p>
            <a:pPr lvl="1"/>
            <a:r>
              <a:rPr lang="es-ES" dirty="0"/>
              <a:t>Fotocopiado y termo laminado de material didáctico para apoyo al aula  </a:t>
            </a:r>
            <a:endParaRPr lang="es-CL" sz="1400" dirty="0"/>
          </a:p>
          <a:p>
            <a:pPr lvl="1"/>
            <a:r>
              <a:rPr lang="es-ES" dirty="0"/>
              <a:t>Boletas de secretaría y administración y fotocopiado para el alumnado</a:t>
            </a:r>
            <a:endParaRPr lang="es-CL" sz="1400" dirty="0"/>
          </a:p>
          <a:p>
            <a:endParaRPr lang="es-CL" dirty="0"/>
          </a:p>
        </p:txBody>
      </p:sp>
    </p:spTree>
    <p:extLst>
      <p:ext uri="{BB962C8B-B14F-4D97-AF65-F5344CB8AC3E}">
        <p14:creationId xmlns:p14="http://schemas.microsoft.com/office/powerpoint/2010/main" val="15256690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lvl="0"/>
            <a:r>
              <a:rPr lang="es-ES" sz="2700" b="1" dirty="0" smtClean="0"/>
              <a:t/>
            </a:r>
            <a:br>
              <a:rPr lang="es-ES" sz="2700" b="1" dirty="0" smtClean="0"/>
            </a:br>
            <a:r>
              <a:rPr lang="es-ES" sz="2700" b="1" dirty="0" smtClean="0"/>
              <a:t>8. PROFUNDIZACIÓN </a:t>
            </a:r>
            <a:r>
              <a:rPr lang="es-ES" sz="2700" b="1" dirty="0"/>
              <a:t>DEL PROYECTO EDUCATIVO INSTITUCIONAL</a:t>
            </a:r>
            <a:r>
              <a:rPr lang="es-CL" dirty="0"/>
              <a:t/>
            </a:r>
            <a:br>
              <a:rPr lang="es-CL" dirty="0"/>
            </a:br>
            <a:endParaRPr lang="es-CL" dirty="0"/>
          </a:p>
        </p:txBody>
      </p:sp>
      <p:sp>
        <p:nvSpPr>
          <p:cNvPr id="3" name="Marcador de contenido 2"/>
          <p:cNvSpPr>
            <a:spLocks noGrp="1"/>
          </p:cNvSpPr>
          <p:nvPr>
            <p:ph idx="1"/>
          </p:nvPr>
        </p:nvSpPr>
        <p:spPr/>
        <p:txBody>
          <a:bodyPr>
            <a:noAutofit/>
          </a:bodyPr>
          <a:lstStyle/>
          <a:p>
            <a:pPr lvl="1"/>
            <a:r>
              <a:rPr lang="es-ES" sz="1800" dirty="0"/>
              <a:t>Apoyo a la formación de docentes en el trabajo de aula, curso de 7 </a:t>
            </a:r>
            <a:r>
              <a:rPr lang="es-ES" sz="1800" dirty="0" smtClean="0"/>
              <a:t>hábitos </a:t>
            </a:r>
            <a:r>
              <a:rPr lang="es-ES" sz="1800" dirty="0"/>
              <a:t>de las personas altamente efectivas para la encargada de Convivencia Escolar, Directivos Docentes y Sostenedor</a:t>
            </a:r>
            <a:endParaRPr lang="es-CL" sz="1800" dirty="0"/>
          </a:p>
          <a:p>
            <a:pPr lvl="1"/>
            <a:r>
              <a:rPr lang="es-ES" sz="1800" dirty="0"/>
              <a:t>Apoyo en la realización de eventos importantes para nuestro colegio, enfatizando aspectos valóricos y de desarrollo personal de los </a:t>
            </a:r>
            <a:r>
              <a:rPr lang="es-ES" sz="1800" dirty="0" smtClean="0"/>
              <a:t>alumnos</a:t>
            </a:r>
          </a:p>
          <a:p>
            <a:pPr>
              <a:buFont typeface="Arial" panose="020B0604020202020204" pitchFamily="34" charset="0"/>
              <a:buChar char="•"/>
            </a:pPr>
            <a:r>
              <a:rPr lang="es-ES" sz="1800" dirty="0" smtClean="0"/>
              <a:t>        Ejemplos</a:t>
            </a:r>
            <a:r>
              <a:rPr lang="es-ES" sz="1800" dirty="0"/>
              <a:t>: Celebración Día del alumno, Día de la mujer, Día del Profesor</a:t>
            </a:r>
            <a:endParaRPr lang="es-CL" sz="1800" dirty="0"/>
          </a:p>
          <a:p>
            <a:r>
              <a:rPr lang="es-ES" sz="1800" dirty="0" smtClean="0"/>
              <a:t>         Muestras </a:t>
            </a:r>
            <a:r>
              <a:rPr lang="es-ES" sz="1800" dirty="0"/>
              <a:t>folklóricas, salidas pedagógicas por nivel, participación en futbol con colegios de </a:t>
            </a:r>
            <a:r>
              <a:rPr lang="es-ES" sz="1800" dirty="0" smtClean="0"/>
              <a:t>la </a:t>
            </a:r>
          </a:p>
          <a:p>
            <a:pPr marL="0" indent="0">
              <a:buNone/>
            </a:pPr>
            <a:r>
              <a:rPr lang="es-ES" sz="1800" dirty="0" smtClean="0"/>
              <a:t>              comuna.</a:t>
            </a:r>
            <a:endParaRPr lang="es-CL" sz="1800" dirty="0"/>
          </a:p>
        </p:txBody>
      </p:sp>
    </p:spTree>
    <p:extLst>
      <p:ext uri="{BB962C8B-B14F-4D97-AF65-F5344CB8AC3E}">
        <p14:creationId xmlns:p14="http://schemas.microsoft.com/office/powerpoint/2010/main" val="3926594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1"/>
            <a:r>
              <a:rPr lang="es-ES" dirty="0"/>
              <a:t>Apoyo en la realización del día del Aniversario del colegio, y Licenciaturas, Ceremonia de Lectura 1° Básicos y Certificación de finalización de año.</a:t>
            </a:r>
            <a:endParaRPr lang="es-CL" dirty="0"/>
          </a:p>
          <a:p>
            <a:pPr lvl="1"/>
            <a:r>
              <a:rPr lang="es-ES" dirty="0" smtClean="0"/>
              <a:t>Exposiciones</a:t>
            </a:r>
            <a:r>
              <a:rPr lang="es-ES" dirty="0"/>
              <a:t>, Feria de Ciencias y tecnología, día del Inglés y ferias Literarias</a:t>
            </a:r>
            <a:endParaRPr lang="es-CL" sz="1400" dirty="0"/>
          </a:p>
          <a:p>
            <a:pPr lvl="1"/>
            <a:r>
              <a:rPr lang="es-ES" dirty="0"/>
              <a:t>Taller con Psicólogo para profesores </a:t>
            </a:r>
            <a:endParaRPr lang="es-CL" sz="1400" dirty="0"/>
          </a:p>
          <a:p>
            <a:pPr lvl="1"/>
            <a:r>
              <a:rPr lang="es-ES" dirty="0"/>
              <a:t>Talleres de manejo de la plataforma </a:t>
            </a:r>
            <a:r>
              <a:rPr lang="es-ES" dirty="0" err="1"/>
              <a:t>webclass</a:t>
            </a:r>
            <a:endParaRPr lang="es-CL" sz="1400" dirty="0"/>
          </a:p>
          <a:p>
            <a:endParaRPr lang="es-CL" dirty="0"/>
          </a:p>
          <a:p>
            <a:endParaRPr lang="es-CL" dirty="0"/>
          </a:p>
        </p:txBody>
      </p:sp>
    </p:spTree>
    <p:extLst>
      <p:ext uri="{BB962C8B-B14F-4D97-AF65-F5344CB8AC3E}">
        <p14:creationId xmlns:p14="http://schemas.microsoft.com/office/powerpoint/2010/main" val="3281535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6676" y="982133"/>
            <a:ext cx="9479922" cy="782274"/>
          </a:xfrm>
        </p:spPr>
        <p:txBody>
          <a:bodyPr/>
          <a:lstStyle/>
          <a:p>
            <a:r>
              <a:rPr lang="es-ES" dirty="0" smtClean="0"/>
              <a:t>RESULTADOS ACADEMICOS 2019</a:t>
            </a:r>
            <a:endParaRPr lang="es-CL"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299449266"/>
              </p:ext>
            </p:extLst>
          </p:nvPr>
        </p:nvGraphicFramePr>
        <p:xfrm>
          <a:off x="1295400" y="2176533"/>
          <a:ext cx="9601200" cy="3889380"/>
        </p:xfrm>
        <a:graphic>
          <a:graphicData uri="http://schemas.openxmlformats.org/drawingml/2006/table">
            <a:tbl>
              <a:tblPr firstRow="1" bandRow="1">
                <a:tableStyleId>{5C22544A-7EE6-4342-B048-85BDC9FD1C3A}</a:tableStyleId>
              </a:tblPr>
              <a:tblGrid>
                <a:gridCol w="3200400"/>
                <a:gridCol w="3200400"/>
                <a:gridCol w="3200400"/>
              </a:tblGrid>
              <a:tr h="319630">
                <a:tc>
                  <a:txBody>
                    <a:bodyPr/>
                    <a:lstStyle/>
                    <a:p>
                      <a:pPr marL="347345" indent="-347345" fontAlgn="base">
                        <a:lnSpc>
                          <a:spcPct val="107000"/>
                        </a:lnSpc>
                        <a:spcAft>
                          <a:spcPts val="0"/>
                        </a:spcAft>
                      </a:pPr>
                      <a:r>
                        <a:rPr lang="es-CL" sz="12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Indicadores</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r>
                        <a:rPr lang="es-ES" dirty="0" smtClean="0"/>
                        <a:t>2019</a:t>
                      </a:r>
                      <a:endParaRPr lang="es-CL" dirty="0"/>
                    </a:p>
                  </a:txBody>
                  <a:tcPr/>
                </a:tc>
                <a:tc>
                  <a:txBody>
                    <a:bodyPr/>
                    <a:lstStyle/>
                    <a:p>
                      <a:r>
                        <a:rPr lang="es-ES" dirty="0" smtClean="0"/>
                        <a:t>PORCENTAJES </a:t>
                      </a:r>
                      <a:endParaRPr lang="es-CL" dirty="0"/>
                    </a:p>
                  </a:txBody>
                  <a:tcPr/>
                </a:tc>
              </a:tr>
              <a:tr h="319630">
                <a:tc>
                  <a:txBody>
                    <a:bodyPr/>
                    <a:lstStyle/>
                    <a:p>
                      <a:pPr marL="347345" indent="-347345" fontAlgn="base">
                        <a:lnSpc>
                          <a:spcPct val="107000"/>
                        </a:lnSpc>
                        <a:spcAft>
                          <a:spcPts val="0"/>
                        </a:spcAft>
                      </a:pPr>
                      <a:r>
                        <a:rPr lang="es-CL" sz="1600" b="1"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Matricula</a:t>
                      </a:r>
                      <a:r>
                        <a:rPr lang="es-CL" sz="1600" b="0" kern="1200" baseline="0" dirty="0" smtClean="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CL" sz="1600" b="1"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inicial </a:t>
                      </a:r>
                      <a:r>
                        <a:rPr lang="es-CL" sz="16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30abril</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pPr>
                      <a:endParaRPr lang="es-CL" sz="1600" dirty="0">
                        <a:effectLst/>
                        <a:latin typeface="Calibri" panose="020F0502020204030204" pitchFamily="34" charset="0"/>
                        <a:cs typeface="Times New Roman" panose="02020603050405020304" pitchFamily="18" charset="0"/>
                      </a:endParaRPr>
                    </a:p>
                  </a:txBody>
                  <a:tcPr/>
                </a:tc>
                <a:tc>
                  <a:txBody>
                    <a:bodyPr/>
                    <a:lstStyle/>
                    <a:p>
                      <a:pPr>
                        <a:lnSpc>
                          <a:spcPct val="107000"/>
                        </a:lnSpc>
                      </a:pPr>
                      <a:endParaRPr lang="es-CL" sz="1600">
                        <a:effectLst/>
                        <a:latin typeface="Calibri" panose="020F0502020204030204" pitchFamily="34" charset="0"/>
                        <a:cs typeface="Times New Roman" panose="02020603050405020304" pitchFamily="18" charset="0"/>
                      </a:endParaRPr>
                    </a:p>
                  </a:txBody>
                  <a:tcPr/>
                </a:tc>
              </a:tr>
              <a:tr h="319630">
                <a:tc>
                  <a:txBody>
                    <a:bodyPr/>
                    <a:lstStyle/>
                    <a:p>
                      <a:pPr marL="347345" indent="-347345" fontAlgn="base">
                        <a:lnSpc>
                          <a:spcPct val="107000"/>
                        </a:lnSpc>
                        <a:spcAft>
                          <a:spcPts val="0"/>
                        </a:spcAft>
                      </a:pPr>
                      <a:r>
                        <a:rPr lang="es-CL" sz="1600" b="1"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Matricula</a:t>
                      </a:r>
                      <a:r>
                        <a:rPr lang="es-CL" sz="1600" b="0" kern="1200" baseline="0" dirty="0" smtClean="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CL" sz="1600" b="1"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30Noviembre</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347345" indent="-347345" algn="just" fontAlgn="base">
                        <a:lnSpc>
                          <a:spcPct val="107000"/>
                        </a:lnSpc>
                        <a:spcAft>
                          <a:spcPts val="0"/>
                        </a:spcAft>
                      </a:pPr>
                      <a:r>
                        <a:rPr lang="es-CL" sz="1600">
                          <a:effectLst/>
                          <a:latin typeface="Arial" panose="020B0604020202020204" pitchFamily="34" charset="0"/>
                          <a:ea typeface="Times New Roman" panose="02020603050405020304" pitchFamily="18" charset="0"/>
                          <a:cs typeface="Times New Roman" panose="02020603050405020304" pitchFamily="18" charset="0"/>
                        </a:rPr>
                        <a:t>372</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pPr>
                      <a:endParaRPr lang="es-CL" sz="1600">
                        <a:effectLst/>
                        <a:latin typeface="Calibri" panose="020F0502020204030204" pitchFamily="34" charset="0"/>
                        <a:cs typeface="Times New Roman" panose="02020603050405020304" pitchFamily="18" charset="0"/>
                      </a:endParaRPr>
                    </a:p>
                  </a:txBody>
                  <a:tcPr/>
                </a:tc>
              </a:tr>
              <a:tr h="319630">
                <a:tc>
                  <a:txBody>
                    <a:bodyPr/>
                    <a:lstStyle/>
                    <a:p>
                      <a:pPr marL="347345" indent="-347345" fontAlgn="base">
                        <a:lnSpc>
                          <a:spcPct val="107000"/>
                        </a:lnSpc>
                        <a:spcAft>
                          <a:spcPts val="0"/>
                        </a:spcAft>
                      </a:pPr>
                      <a:r>
                        <a:rPr lang="es-CL" sz="16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Retirados </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just" fontAlgn="base">
                        <a:lnSpc>
                          <a:spcPct val="107000"/>
                        </a:lnSpc>
                        <a:spcAft>
                          <a:spcPts val="0"/>
                        </a:spcAft>
                      </a:pPr>
                      <a:r>
                        <a:rPr lang="es-CL" sz="16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26</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pPr>
                      <a:endParaRPr lang="es-CL" sz="1600">
                        <a:effectLst/>
                        <a:latin typeface="Calibri" panose="020F0502020204030204" pitchFamily="34" charset="0"/>
                        <a:cs typeface="Times New Roman" panose="02020603050405020304" pitchFamily="18" charset="0"/>
                      </a:endParaRPr>
                    </a:p>
                  </a:txBody>
                  <a:tcPr/>
                </a:tc>
              </a:tr>
              <a:tr h="319630">
                <a:tc>
                  <a:txBody>
                    <a:bodyPr/>
                    <a:lstStyle/>
                    <a:p>
                      <a:pPr marL="347345" indent="-347345" fontAlgn="base">
                        <a:lnSpc>
                          <a:spcPct val="107000"/>
                        </a:lnSpc>
                        <a:spcAft>
                          <a:spcPts val="0"/>
                        </a:spcAft>
                      </a:pPr>
                      <a:r>
                        <a:rPr lang="es-CL" sz="1600" b="1"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a:t>
                      </a:r>
                      <a:r>
                        <a:rPr lang="es-CL" sz="1600" b="0" kern="1200" baseline="0" dirty="0" smtClean="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CL" sz="1600" b="1"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Repitentes</a:t>
                      </a:r>
                      <a:r>
                        <a:rPr lang="es-CL" sz="1600" b="0" kern="1200" baseline="0" dirty="0" smtClean="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CL" sz="1600" b="1"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Colegio</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347345" indent="-347345" algn="just" fontAlgn="base">
                        <a:lnSpc>
                          <a:spcPct val="107000"/>
                        </a:lnSpc>
                        <a:spcAft>
                          <a:spcPts val="0"/>
                        </a:spcAft>
                      </a:pPr>
                      <a:r>
                        <a:rPr lang="es-CL" sz="16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a:t>
                      </a:r>
                      <a:endParaRPr lang="es-CL" sz="1600" b="1"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347345" indent="-347345" algn="just" fontAlgn="base">
                        <a:lnSpc>
                          <a:spcPct val="107000"/>
                        </a:lnSpc>
                        <a:spcAft>
                          <a:spcPts val="0"/>
                        </a:spcAft>
                      </a:pPr>
                      <a:r>
                        <a:rPr lang="es-CL" sz="16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a:t>
                      </a:r>
                      <a:endParaRPr lang="es-CL" sz="1600" b="1" dirty="0">
                        <a:effectLst/>
                        <a:latin typeface="Calibri" panose="020F0502020204030204" pitchFamily="34" charset="0"/>
                        <a:ea typeface="Calibri" panose="020F0502020204030204" pitchFamily="34" charset="0"/>
                        <a:cs typeface="Times New Roman" panose="02020603050405020304" pitchFamily="18" charset="0"/>
                      </a:endParaRPr>
                    </a:p>
                  </a:txBody>
                  <a:tcPr/>
                </a:tc>
              </a:tr>
              <a:tr h="319630">
                <a:tc>
                  <a:txBody>
                    <a:bodyPr/>
                    <a:lstStyle/>
                    <a:p>
                      <a:pPr marL="347345" indent="-347345" fontAlgn="base">
                        <a:lnSpc>
                          <a:spcPct val="107000"/>
                        </a:lnSpc>
                        <a:spcAft>
                          <a:spcPts val="0"/>
                        </a:spcAft>
                      </a:pPr>
                      <a:r>
                        <a:rPr lang="es-CL" sz="1600" b="1"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Matrícula</a:t>
                      </a:r>
                      <a:r>
                        <a:rPr lang="es-CL" sz="1600" b="0" kern="1200" baseline="0" dirty="0" smtClean="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CL" sz="1600" b="1"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Enseñanza</a:t>
                      </a:r>
                      <a:r>
                        <a:rPr lang="es-CL" sz="1600" b="0" kern="1200" baseline="0" dirty="0" smtClean="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CL" sz="1600" b="1"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Básica</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347345" indent="-347345" algn="just" fontAlgn="base">
                        <a:lnSpc>
                          <a:spcPct val="107000"/>
                        </a:lnSpc>
                        <a:spcAft>
                          <a:spcPts val="0"/>
                        </a:spcAft>
                      </a:pPr>
                      <a:r>
                        <a:rPr lang="es-CL" sz="16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254</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347345" indent="-347345" algn="just" fontAlgn="base">
                        <a:lnSpc>
                          <a:spcPct val="107000"/>
                        </a:lnSpc>
                        <a:spcAft>
                          <a:spcPts val="0"/>
                        </a:spcAft>
                      </a:pPr>
                      <a:r>
                        <a:rPr lang="es-CL" sz="16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68%</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a:tc>
              </a:tr>
              <a:tr h="319630">
                <a:tc>
                  <a:txBody>
                    <a:bodyPr/>
                    <a:lstStyle/>
                    <a:p>
                      <a:pPr marL="347345" indent="-347345" fontAlgn="base">
                        <a:lnSpc>
                          <a:spcPct val="107000"/>
                        </a:lnSpc>
                        <a:spcAft>
                          <a:spcPts val="0"/>
                        </a:spcAft>
                      </a:pPr>
                      <a:r>
                        <a:rPr lang="es-CL" sz="1600" b="1"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Promovidos</a:t>
                      </a:r>
                      <a:r>
                        <a:rPr lang="es-CL" sz="1600" b="0" kern="1200" baseline="0" dirty="0" smtClean="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CL" sz="1600" b="1"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Básica</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347345" indent="-347345" algn="just" fontAlgn="base">
                        <a:lnSpc>
                          <a:spcPct val="107000"/>
                        </a:lnSpc>
                        <a:spcAft>
                          <a:spcPts val="0"/>
                        </a:spcAft>
                      </a:pPr>
                      <a:r>
                        <a:rPr lang="es-CL" sz="1600" dirty="0">
                          <a:effectLst/>
                          <a:latin typeface="Arial" panose="020B0604020202020204" pitchFamily="34" charset="0"/>
                          <a:ea typeface="Times New Roman" panose="02020603050405020304" pitchFamily="18" charset="0"/>
                          <a:cs typeface="Times New Roman" panose="02020603050405020304" pitchFamily="18" charset="0"/>
                        </a:rPr>
                        <a:t>242</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347345" indent="-347345" algn="just" fontAlgn="base">
                        <a:lnSpc>
                          <a:spcPct val="107000"/>
                        </a:lnSpc>
                        <a:spcAft>
                          <a:spcPts val="0"/>
                        </a:spcAft>
                      </a:pPr>
                      <a:r>
                        <a:rPr lang="es-CL" sz="16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95,%</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a:tc>
              </a:tr>
              <a:tr h="319630">
                <a:tc>
                  <a:txBody>
                    <a:bodyPr/>
                    <a:lstStyle/>
                    <a:p>
                      <a:pPr marL="347345" indent="-347345" fontAlgn="base">
                        <a:lnSpc>
                          <a:spcPct val="107000"/>
                        </a:lnSpc>
                        <a:spcAft>
                          <a:spcPts val="0"/>
                        </a:spcAft>
                      </a:pPr>
                      <a:r>
                        <a:rPr lang="es-CL" sz="1600" b="1"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Repitentes</a:t>
                      </a:r>
                      <a:r>
                        <a:rPr lang="es-CL" sz="1600" b="0" kern="1200" baseline="0" dirty="0" smtClean="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CL" sz="1600" b="1"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Enseñanza</a:t>
                      </a:r>
                      <a:r>
                        <a:rPr lang="es-CL" sz="1600" b="0" kern="1200" baseline="0" dirty="0" smtClean="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CL" sz="1600" b="1"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Básica</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347345" indent="-347345" algn="just" fontAlgn="base">
                        <a:lnSpc>
                          <a:spcPct val="107000"/>
                        </a:lnSpc>
                        <a:spcAft>
                          <a:spcPts val="0"/>
                        </a:spcAft>
                      </a:pPr>
                      <a:r>
                        <a:rPr lang="es-CL" sz="1600" dirty="0">
                          <a:effectLst/>
                          <a:latin typeface="Arial" panose="020B0604020202020204" pitchFamily="34" charset="0"/>
                          <a:ea typeface="Times New Roman" panose="02020603050405020304" pitchFamily="18" charset="0"/>
                          <a:cs typeface="Times New Roman" panose="02020603050405020304" pitchFamily="18" charset="0"/>
                        </a:rPr>
                        <a:t>9</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347345" indent="-347345" algn="just" fontAlgn="base">
                        <a:lnSpc>
                          <a:spcPct val="107000"/>
                        </a:lnSpc>
                        <a:spcAft>
                          <a:spcPts val="0"/>
                        </a:spcAft>
                      </a:pPr>
                      <a:r>
                        <a:rPr lang="es-CL" sz="16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a:tc>
              </a:tr>
              <a:tr h="319630">
                <a:tc>
                  <a:txBody>
                    <a:bodyPr/>
                    <a:lstStyle/>
                    <a:p>
                      <a:pPr marL="347345" indent="-347345" fontAlgn="base">
                        <a:lnSpc>
                          <a:spcPct val="107000"/>
                        </a:lnSpc>
                        <a:spcAft>
                          <a:spcPts val="0"/>
                        </a:spcAft>
                      </a:pPr>
                      <a:r>
                        <a:rPr lang="es-CL" sz="1600" b="1"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Matrícula</a:t>
                      </a:r>
                      <a:r>
                        <a:rPr lang="es-CL" sz="1600" b="0" kern="1200" baseline="0" dirty="0" smtClean="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CL" sz="1600" b="1"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enseñanza </a:t>
                      </a:r>
                      <a:r>
                        <a:rPr lang="es-CL" sz="1600" b="0" kern="1200" baseline="0" dirty="0" smtClean="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CL" sz="1600" b="1"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Media</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347345" indent="-347345" algn="just" fontAlgn="base">
                        <a:lnSpc>
                          <a:spcPct val="107000"/>
                        </a:lnSpc>
                        <a:spcAft>
                          <a:spcPts val="0"/>
                        </a:spcAft>
                      </a:pPr>
                      <a:r>
                        <a:rPr lang="es-CL" sz="1600" dirty="0">
                          <a:effectLst/>
                          <a:latin typeface="Arial" panose="020B0604020202020204" pitchFamily="34" charset="0"/>
                          <a:ea typeface="Times New Roman" panose="02020603050405020304" pitchFamily="18" charset="0"/>
                          <a:cs typeface="Times New Roman" panose="02020603050405020304" pitchFamily="18" charset="0"/>
                        </a:rPr>
                        <a:t>118</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347345" indent="-347345" algn="just" fontAlgn="base">
                        <a:lnSpc>
                          <a:spcPct val="107000"/>
                        </a:lnSpc>
                        <a:spcAft>
                          <a:spcPts val="0"/>
                        </a:spcAft>
                      </a:pPr>
                      <a:r>
                        <a:rPr lang="es-CL" sz="16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a:tc>
              </a:tr>
              <a:tr h="319630">
                <a:tc>
                  <a:txBody>
                    <a:bodyPr/>
                    <a:lstStyle/>
                    <a:p>
                      <a:pPr marL="347345" indent="-347345" fontAlgn="base">
                        <a:lnSpc>
                          <a:spcPct val="107000"/>
                        </a:lnSpc>
                        <a:spcAft>
                          <a:spcPts val="0"/>
                        </a:spcAft>
                      </a:pPr>
                      <a:r>
                        <a:rPr lang="es-CL" sz="16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Promovidos </a:t>
                      </a:r>
                      <a:r>
                        <a:rPr lang="es-CL" sz="1600" b="0" kern="1200" baseline="0" dirty="0" smtClean="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CL" sz="1600" b="1"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Enseñanza </a:t>
                      </a:r>
                      <a:r>
                        <a:rPr lang="es-CL" sz="1600" b="0" kern="1200" baseline="0" dirty="0" smtClean="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CL" sz="1600" b="1"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Media</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347345" indent="-347345" algn="just" fontAlgn="base">
                        <a:lnSpc>
                          <a:spcPct val="107000"/>
                        </a:lnSpc>
                        <a:spcAft>
                          <a:spcPts val="0"/>
                        </a:spcAft>
                      </a:pPr>
                      <a:r>
                        <a:rPr lang="es-CL" sz="1600">
                          <a:effectLst/>
                          <a:latin typeface="Arial" panose="020B0604020202020204" pitchFamily="34" charset="0"/>
                          <a:ea typeface="Times New Roman" panose="02020603050405020304" pitchFamily="18" charset="0"/>
                          <a:cs typeface="Times New Roman" panose="02020603050405020304" pitchFamily="18" charset="0"/>
                        </a:rPr>
                        <a:t>107</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347345" indent="-347345" algn="just" fontAlgn="base">
                        <a:lnSpc>
                          <a:spcPct val="107000"/>
                        </a:lnSpc>
                        <a:spcAft>
                          <a:spcPts val="0"/>
                        </a:spcAft>
                      </a:pPr>
                      <a:r>
                        <a:rPr lang="es-CL" sz="16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91%</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a:tc>
              </a:tr>
              <a:tr h="319630">
                <a:tc>
                  <a:txBody>
                    <a:bodyPr/>
                    <a:lstStyle/>
                    <a:p>
                      <a:pPr marL="347345" indent="-347345" fontAlgn="base">
                        <a:lnSpc>
                          <a:spcPct val="107000"/>
                        </a:lnSpc>
                        <a:spcAft>
                          <a:spcPts val="0"/>
                        </a:spcAft>
                      </a:pPr>
                      <a:r>
                        <a:rPr lang="es-CL" sz="16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Repitentes </a:t>
                      </a:r>
                      <a:r>
                        <a:rPr lang="es-CL" sz="1600" b="0" kern="1200" baseline="0" dirty="0" smtClean="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CL" sz="1600" b="1"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Enseñanza </a:t>
                      </a:r>
                      <a:r>
                        <a:rPr lang="es-CL" sz="1600" b="0" kern="1200" baseline="0" dirty="0" smtClean="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CL" sz="1600" b="1"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Media</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347345" indent="-347345" algn="just" fontAlgn="base">
                        <a:lnSpc>
                          <a:spcPct val="107000"/>
                        </a:lnSpc>
                        <a:spcAft>
                          <a:spcPts val="0"/>
                        </a:spcAft>
                      </a:pPr>
                      <a:r>
                        <a:rPr lang="es-CL" sz="16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347345" indent="-347345" algn="just" fontAlgn="base">
                        <a:lnSpc>
                          <a:spcPct val="107000"/>
                        </a:lnSpc>
                        <a:spcAft>
                          <a:spcPts val="0"/>
                        </a:spcAft>
                      </a:pPr>
                      <a:r>
                        <a:rPr lang="es-CL" sz="16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9 %</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40459488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lvl="0"/>
            <a:r>
              <a:rPr lang="es-ES" sz="2700" b="1" dirty="0" smtClean="0"/>
              <a:t/>
            </a:r>
            <a:br>
              <a:rPr lang="es-ES" sz="2700" b="1" dirty="0" smtClean="0"/>
            </a:br>
            <a:r>
              <a:rPr lang="es-ES" sz="2700" b="1" dirty="0" smtClean="0"/>
              <a:t>9. DESARROLLO </a:t>
            </a:r>
            <a:r>
              <a:rPr lang="es-ES" sz="2700" b="1" dirty="0"/>
              <a:t>ACADEMICO INTEGRAL</a:t>
            </a:r>
            <a:r>
              <a:rPr lang="es-CL" dirty="0"/>
              <a:t/>
            </a:r>
            <a:br>
              <a:rPr lang="es-CL" dirty="0"/>
            </a:br>
            <a:endParaRPr lang="es-CL" dirty="0"/>
          </a:p>
        </p:txBody>
      </p:sp>
      <p:sp>
        <p:nvSpPr>
          <p:cNvPr id="3" name="Marcador de contenido 2"/>
          <p:cNvSpPr>
            <a:spLocks noGrp="1"/>
          </p:cNvSpPr>
          <p:nvPr>
            <p:ph idx="1"/>
          </p:nvPr>
        </p:nvSpPr>
        <p:spPr/>
        <p:txBody>
          <a:bodyPr/>
          <a:lstStyle/>
          <a:p>
            <a:pPr lvl="0"/>
            <a:r>
              <a:rPr lang="es-ES" dirty="0"/>
              <a:t>En el área artística para 7° Básico y 4° Medio se implementó taller de música Instrumental, se implementó un Taller de Danza para primer ciclo básico.</a:t>
            </a:r>
            <a:endParaRPr lang="es-CL" dirty="0"/>
          </a:p>
          <a:p>
            <a:pPr lvl="0"/>
            <a:r>
              <a:rPr lang="es-ES" dirty="0"/>
              <a:t>Taller de </a:t>
            </a:r>
            <a:r>
              <a:rPr lang="es-ES" dirty="0" err="1"/>
              <a:t>Baby</a:t>
            </a:r>
            <a:r>
              <a:rPr lang="es-ES" dirty="0"/>
              <a:t> fútbol varones Básica y Media</a:t>
            </a:r>
            <a:endParaRPr lang="es-CL" dirty="0"/>
          </a:p>
          <a:p>
            <a:pPr lvl="0"/>
            <a:r>
              <a:rPr lang="es-ES" dirty="0"/>
              <a:t>Taller de Taekwondo mixto Básica y Media. </a:t>
            </a:r>
            <a:endParaRPr lang="es-CL" dirty="0"/>
          </a:p>
          <a:p>
            <a:endParaRPr lang="es-CL" dirty="0"/>
          </a:p>
        </p:txBody>
      </p:sp>
    </p:spTree>
    <p:extLst>
      <p:ext uri="{BB962C8B-B14F-4D97-AF65-F5344CB8AC3E}">
        <p14:creationId xmlns:p14="http://schemas.microsoft.com/office/powerpoint/2010/main" val="20650591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ES" dirty="0"/>
              <a:t>Por último cabe destacar que la utilización de los recursos durante el año 2019 se orientó a la implementación del proyecto Educativo Institucional y a la consecución de los objetivos de aprendizaje de los estudiantes. </a:t>
            </a:r>
            <a:endParaRPr lang="es-CL" dirty="0"/>
          </a:p>
          <a:p>
            <a:endParaRPr lang="es-CL" dirty="0"/>
          </a:p>
        </p:txBody>
      </p:sp>
    </p:spTree>
    <p:extLst>
      <p:ext uri="{BB962C8B-B14F-4D97-AF65-F5344CB8AC3E}">
        <p14:creationId xmlns:p14="http://schemas.microsoft.com/office/powerpoint/2010/main" val="3887083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a:t> CATEGORIA DE DESEMPEÑO  VIGENTE</a:t>
            </a:r>
            <a:endParaRPr lang="es-CL"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83794" y="2892593"/>
            <a:ext cx="8276866" cy="1175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4308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95402" y="982133"/>
            <a:ext cx="9601196" cy="741160"/>
          </a:xfrm>
        </p:spPr>
        <p:txBody>
          <a:bodyPr>
            <a:normAutofit fontScale="90000"/>
          </a:bodyPr>
          <a:lstStyle/>
          <a:p>
            <a:r>
              <a:rPr lang="es-CL" dirty="0" smtClean="0"/>
              <a:t>Visita Integral de Agencia de Calidad</a:t>
            </a:r>
            <a:endParaRPr lang="es-CL" dirty="0"/>
          </a:p>
        </p:txBody>
      </p:sp>
      <p:sp>
        <p:nvSpPr>
          <p:cNvPr id="3" name="2 Marcador de contenido"/>
          <p:cNvSpPr>
            <a:spLocks noGrp="1"/>
          </p:cNvSpPr>
          <p:nvPr>
            <p:ph idx="1"/>
          </p:nvPr>
        </p:nvSpPr>
        <p:spPr/>
        <p:txBody>
          <a:bodyPr>
            <a:normAutofit fontScale="92500" lnSpcReduction="10000"/>
          </a:bodyPr>
          <a:lstStyle/>
          <a:p>
            <a:pPr marL="0" indent="0">
              <a:buNone/>
            </a:pPr>
            <a:r>
              <a:rPr lang="es-CL" dirty="0"/>
              <a:t> </a:t>
            </a:r>
            <a:r>
              <a:rPr lang="es-CL" dirty="0" smtClean="0"/>
              <a:t>En Marzo del 2019, en vista de los resultados obtenidos en los indicadores de desempeño, nos visita la Agencia de  Calidad de la Educación durante tres días, en los cuales  se realiza el diagnostico de la institución, que busca reconocer en las prácticas pedagógicas las fortalezas y debilidades y a partir de ahí elaborar estrategias tendientes a la mejora.</a:t>
            </a:r>
            <a:endParaRPr lang="es-CL" dirty="0"/>
          </a:p>
          <a:p>
            <a:pPr marL="0" indent="0">
              <a:buNone/>
            </a:pPr>
            <a:r>
              <a:rPr lang="es-CL" dirty="0" smtClean="0"/>
              <a:t>Junto a esta visita, fuimos acompañados durante todo el año por una supervisora del Ministerio de Educación, a través de visitas mensuales en las cuales se trabajó en la orientación del Plan de Mejoramiento Educativo. Con  esta orientación implementamos nuestro Plan de Mejoramiento y llevamos a cabo un trabajo sistemático de control  e implementación del currículo de cada nivel de aprendizaje.</a:t>
            </a:r>
          </a:p>
        </p:txBody>
      </p:sp>
    </p:spTree>
    <p:extLst>
      <p:ext uri="{BB962C8B-B14F-4D97-AF65-F5344CB8AC3E}">
        <p14:creationId xmlns:p14="http://schemas.microsoft.com/office/powerpoint/2010/main" val="3954670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OBJETIVO ESTRATEGICO A REALIZAR 2019</a:t>
            </a:r>
            <a:endParaRPr lang="es-CL" dirty="0"/>
          </a:p>
        </p:txBody>
      </p:sp>
      <p:sp>
        <p:nvSpPr>
          <p:cNvPr id="3" name="Marcador de contenido 2"/>
          <p:cNvSpPr>
            <a:spLocks noGrp="1"/>
          </p:cNvSpPr>
          <p:nvPr>
            <p:ph idx="1"/>
          </p:nvPr>
        </p:nvSpPr>
        <p:spPr/>
        <p:txBody>
          <a:bodyPr/>
          <a:lstStyle/>
          <a:p>
            <a:r>
              <a:rPr lang="en-US" dirty="0"/>
              <a:t>Consolidar la gestión pedagógica mediante un plan colaborativo, para el </a:t>
            </a:r>
            <a:r>
              <a:rPr lang="en-US" b="1" dirty="0"/>
              <a:t>desarrollo de estrategias efectivas que permitan el desarrollo de habilidades de orden superior </a:t>
            </a:r>
            <a:r>
              <a:rPr lang="en-US" dirty="0"/>
              <a:t>que signifiquen movilización de los estudiantes de </a:t>
            </a:r>
            <a:r>
              <a:rPr lang="en-US" b="1" dirty="0"/>
              <a:t>Insuficiente a Elemental </a:t>
            </a:r>
            <a:r>
              <a:rPr lang="en-US" dirty="0"/>
              <a:t>y de </a:t>
            </a:r>
            <a:r>
              <a:rPr lang="en-US" b="1" dirty="0"/>
              <a:t>Elemental a  </a:t>
            </a:r>
            <a:r>
              <a:rPr lang="en-US" b="1" dirty="0" smtClean="0"/>
              <a:t>Adecuado.</a:t>
            </a:r>
            <a:endParaRPr lang="es-CL" b="1" dirty="0"/>
          </a:p>
        </p:txBody>
      </p:sp>
    </p:spTree>
    <p:extLst>
      <p:ext uri="{BB962C8B-B14F-4D97-AF65-F5344CB8AC3E}">
        <p14:creationId xmlns:p14="http://schemas.microsoft.com/office/powerpoint/2010/main" val="384717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ACCIONES PARA CUMPLIR OBJETIVO</a:t>
            </a:r>
            <a:endParaRPr lang="es-CL" dirty="0"/>
          </a:p>
        </p:txBody>
      </p:sp>
      <p:sp>
        <p:nvSpPr>
          <p:cNvPr id="3" name="Marcador de contenido 2"/>
          <p:cNvSpPr>
            <a:spLocks noGrp="1"/>
          </p:cNvSpPr>
          <p:nvPr>
            <p:ph idx="1"/>
          </p:nvPr>
        </p:nvSpPr>
        <p:spPr/>
        <p:txBody>
          <a:bodyPr>
            <a:normAutofit/>
          </a:bodyPr>
          <a:lstStyle/>
          <a:p>
            <a:r>
              <a:rPr lang="es-ES" dirty="0" smtClean="0"/>
              <a:t>REVISION DE OA (OBJETIVOS DE APRENDIZAJE) POR ASIGNATURAS.</a:t>
            </a:r>
          </a:p>
          <a:p>
            <a:r>
              <a:rPr lang="es-ES" dirty="0" smtClean="0"/>
              <a:t>TRABAJAR CON LA HABILIDAD DE CADA OA.</a:t>
            </a:r>
          </a:p>
          <a:p>
            <a:r>
              <a:rPr lang="es-ES" dirty="0" smtClean="0"/>
              <a:t>DESARROLLAR ESTRATEGIAS DESDE 1° BASICO A 4° MEDIO QUE POTENCIEN LAS HABILIDADES ENUNCIADAS EN  OA </a:t>
            </a:r>
          </a:p>
          <a:p>
            <a:r>
              <a:rPr lang="es-ES" dirty="0" smtClean="0"/>
              <a:t>DESARROLLO DE CICLO DIDACTICO EN CADA ASIGNATURA</a:t>
            </a:r>
          </a:p>
          <a:p>
            <a:endParaRPr lang="es-ES" dirty="0" smtClean="0"/>
          </a:p>
          <a:p>
            <a:endParaRPr lang="es-ES" dirty="0" smtClean="0"/>
          </a:p>
          <a:p>
            <a:endParaRPr lang="es-CL" dirty="0"/>
          </a:p>
        </p:txBody>
      </p:sp>
    </p:spTree>
    <p:extLst>
      <p:ext uri="{BB962C8B-B14F-4D97-AF65-F5344CB8AC3E}">
        <p14:creationId xmlns:p14="http://schemas.microsoft.com/office/powerpoint/2010/main" val="3131242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4856" y="982132"/>
            <a:ext cx="9711742" cy="823222"/>
          </a:xfrm>
        </p:spPr>
        <p:txBody>
          <a:bodyPr>
            <a:normAutofit/>
          </a:bodyPr>
          <a:lstStyle/>
          <a:p>
            <a:r>
              <a:rPr lang="es-CL" dirty="0" smtClean="0"/>
              <a:t>Acciones Materiales para la mejora</a:t>
            </a:r>
            <a:endParaRPr lang="es-CL" dirty="0"/>
          </a:p>
        </p:txBody>
      </p:sp>
      <p:sp>
        <p:nvSpPr>
          <p:cNvPr id="3" name="Marcador de contenido 2"/>
          <p:cNvSpPr>
            <a:spLocks noGrp="1"/>
          </p:cNvSpPr>
          <p:nvPr>
            <p:ph idx="1"/>
          </p:nvPr>
        </p:nvSpPr>
        <p:spPr>
          <a:xfrm>
            <a:off x="1295401" y="1899138"/>
            <a:ext cx="9601196" cy="3976730"/>
          </a:xfrm>
        </p:spPr>
        <p:txBody>
          <a:bodyPr>
            <a:normAutofit fontScale="92500" lnSpcReduction="10000"/>
          </a:bodyPr>
          <a:lstStyle/>
          <a:p>
            <a:r>
              <a:rPr lang="es-ES" dirty="0" smtClean="0"/>
              <a:t>PLATAFORMA WEBCLASS:</a:t>
            </a:r>
          </a:p>
          <a:p>
            <a:pPr marL="0" indent="0">
              <a:buNone/>
            </a:pPr>
            <a:r>
              <a:rPr lang="es-ES" dirty="0" smtClean="0"/>
              <a:t>Se contratan los servicios de una plataforma, que entrega los servicios de organización y control curricular, como herramienta para la docencia, de comunicación directa para los apoderados y apoyo pedagógico para los alumnos. Facilitando la gestión administrativa de la unidad educativa.</a:t>
            </a:r>
          </a:p>
          <a:p>
            <a:r>
              <a:rPr lang="es-ES" dirty="0" smtClean="0"/>
              <a:t>ADQUISICION DE 70 TABLET</a:t>
            </a:r>
          </a:p>
          <a:p>
            <a:pPr marL="0" indent="0">
              <a:buNone/>
            </a:pPr>
            <a:r>
              <a:rPr lang="es-ES" dirty="0" smtClean="0"/>
              <a:t>Con la finalidad de agilizar los tiempos para la toma de decisiones a partir de  los resultados académicos, se adquieren 70 Tablet,  en las cuales los alumnos rendirán sus evaluaciones (pruebas) en la plataforma Webclass, la que despliega los resultados por alumno de forma inmediata y propone la retroalimentación y remedial para mejorar los aprendizajes no logrados.</a:t>
            </a:r>
          </a:p>
          <a:p>
            <a:endParaRPr lang="es-ES" dirty="0" smtClean="0"/>
          </a:p>
          <a:p>
            <a:endParaRPr lang="es-CL" dirty="0"/>
          </a:p>
        </p:txBody>
      </p:sp>
    </p:spTree>
    <p:extLst>
      <p:ext uri="{BB962C8B-B14F-4D97-AF65-F5344CB8AC3E}">
        <p14:creationId xmlns:p14="http://schemas.microsoft.com/office/powerpoint/2010/main" val="1427905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RESULTADOS MATEMATICA1° a 4° B</a:t>
            </a:r>
            <a:endParaRPr lang="es-CL"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882822078"/>
              </p:ext>
            </p:extLst>
          </p:nvPr>
        </p:nvGraphicFramePr>
        <p:xfrm>
          <a:off x="1295400" y="2557463"/>
          <a:ext cx="9601200" cy="2772220"/>
        </p:xfrm>
        <a:graphic>
          <a:graphicData uri="http://schemas.openxmlformats.org/drawingml/2006/table">
            <a:tbl>
              <a:tblPr firstRow="1" bandRow="1">
                <a:tableStyleId>{5C22544A-7EE6-4342-B048-85BDC9FD1C3A}</a:tableStyleId>
              </a:tblPr>
              <a:tblGrid>
                <a:gridCol w="1920240"/>
                <a:gridCol w="1920240"/>
                <a:gridCol w="1920240"/>
                <a:gridCol w="1920240"/>
                <a:gridCol w="1920240"/>
              </a:tblGrid>
              <a:tr h="370840">
                <a:tc>
                  <a:txBody>
                    <a:bodyPr/>
                    <a:lstStyle/>
                    <a:p>
                      <a:pPr>
                        <a:lnSpc>
                          <a:spcPct val="107000"/>
                        </a:lnSpc>
                        <a:spcAft>
                          <a:spcPts val="0"/>
                        </a:spcAft>
                      </a:pPr>
                      <a:r>
                        <a:rPr lang="es-CL" sz="1400" dirty="0">
                          <a:effectLst/>
                        </a:rPr>
                        <a:t>CURSO</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CL" sz="1400" dirty="0">
                          <a:effectLst/>
                        </a:rPr>
                        <a:t>   Insuficiente</a:t>
                      </a:r>
                      <a:endParaRPr lang="es-CL" sz="1100" dirty="0">
                        <a:effectLst/>
                      </a:endParaRPr>
                    </a:p>
                    <a:p>
                      <a:pPr>
                        <a:lnSpc>
                          <a:spcPct val="107000"/>
                        </a:lnSpc>
                        <a:spcAft>
                          <a:spcPts val="0"/>
                        </a:spcAft>
                      </a:pPr>
                      <a:r>
                        <a:rPr lang="es-CL" sz="1400" dirty="0">
                          <a:effectLst/>
                        </a:rPr>
                        <a:t>       0 -59%</a:t>
                      </a:r>
                      <a:endParaRPr lang="es-CL" sz="1100" dirty="0">
                        <a:effectLst/>
                      </a:endParaRPr>
                    </a:p>
                    <a:p>
                      <a:pPr>
                        <a:lnSpc>
                          <a:spcPct val="107000"/>
                        </a:lnSpc>
                        <a:spcAft>
                          <a:spcPts val="0"/>
                        </a:spcAft>
                      </a:pPr>
                      <a:r>
                        <a:rPr lang="es-CL" sz="1400" dirty="0">
                          <a:effectLst/>
                        </a:rPr>
                        <a:t>    20      -    39</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CL" sz="1400" dirty="0">
                          <a:effectLst/>
                        </a:rPr>
                        <a:t>      Elemental</a:t>
                      </a:r>
                      <a:endParaRPr lang="es-CL" sz="1100" dirty="0">
                        <a:effectLst/>
                      </a:endParaRPr>
                    </a:p>
                    <a:p>
                      <a:pPr>
                        <a:lnSpc>
                          <a:spcPct val="107000"/>
                        </a:lnSpc>
                        <a:spcAft>
                          <a:spcPts val="0"/>
                        </a:spcAft>
                      </a:pPr>
                      <a:r>
                        <a:rPr lang="es-CL" sz="1400" dirty="0">
                          <a:effectLst/>
                        </a:rPr>
                        <a:t>       60   - 80 %</a:t>
                      </a:r>
                      <a:endParaRPr lang="es-CL" sz="1100" dirty="0">
                        <a:effectLst/>
                      </a:endParaRPr>
                    </a:p>
                    <a:p>
                      <a:pPr>
                        <a:lnSpc>
                          <a:spcPct val="107000"/>
                        </a:lnSpc>
                        <a:spcAft>
                          <a:spcPts val="0"/>
                        </a:spcAft>
                      </a:pPr>
                      <a:r>
                        <a:rPr lang="es-CL" sz="1400" dirty="0">
                          <a:effectLst/>
                        </a:rPr>
                        <a:t>    40      -     59</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CL" sz="1400" dirty="0">
                          <a:effectLst/>
                        </a:rPr>
                        <a:t>     Adecuado</a:t>
                      </a:r>
                      <a:endParaRPr lang="es-CL" sz="1100" dirty="0">
                        <a:effectLst/>
                      </a:endParaRPr>
                    </a:p>
                    <a:p>
                      <a:pPr>
                        <a:lnSpc>
                          <a:spcPct val="107000"/>
                        </a:lnSpc>
                        <a:spcAft>
                          <a:spcPts val="0"/>
                        </a:spcAft>
                      </a:pPr>
                      <a:r>
                        <a:rPr lang="es-CL" sz="1400" dirty="0">
                          <a:effectLst/>
                        </a:rPr>
                        <a:t>    90 - 100 %</a:t>
                      </a:r>
                      <a:endParaRPr lang="es-CL" sz="1100" dirty="0">
                        <a:effectLst/>
                      </a:endParaRPr>
                    </a:p>
                    <a:p>
                      <a:pPr>
                        <a:lnSpc>
                          <a:spcPct val="107000"/>
                        </a:lnSpc>
                        <a:spcAft>
                          <a:spcPts val="0"/>
                        </a:spcAft>
                      </a:pPr>
                      <a:r>
                        <a:rPr lang="es-CL" sz="1400" dirty="0">
                          <a:effectLst/>
                        </a:rPr>
                        <a:t>   60    -    70</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CL" sz="1400" dirty="0">
                          <a:effectLst/>
                        </a:rPr>
                        <a:t>Aprobados /</a:t>
                      </a:r>
                      <a:endParaRPr lang="es-CL" sz="1100" dirty="0">
                        <a:effectLst/>
                      </a:endParaRPr>
                    </a:p>
                    <a:p>
                      <a:pPr>
                        <a:lnSpc>
                          <a:spcPct val="107000"/>
                        </a:lnSpc>
                        <a:spcAft>
                          <a:spcPts val="0"/>
                        </a:spcAft>
                      </a:pPr>
                      <a:r>
                        <a:rPr lang="es-CL" sz="1400" dirty="0">
                          <a:effectLst/>
                        </a:rPr>
                        <a:t>Reprobados</a:t>
                      </a:r>
                      <a:endParaRPr lang="es-CL" sz="1100" dirty="0">
                        <a:effectLst/>
                      </a:endParaRPr>
                    </a:p>
                    <a:p>
                      <a:pPr>
                        <a:lnSpc>
                          <a:spcPct val="107000"/>
                        </a:lnSpc>
                        <a:spcAft>
                          <a:spcPts val="0"/>
                        </a:spcAft>
                      </a:pPr>
                      <a:r>
                        <a:rPr lang="es-CL" sz="1400" dirty="0">
                          <a:effectLst/>
                        </a:rPr>
                        <a:t>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algn="just">
                        <a:lnSpc>
                          <a:spcPct val="107000"/>
                        </a:lnSpc>
                        <a:spcAft>
                          <a:spcPts val="0"/>
                        </a:spcAft>
                      </a:pPr>
                      <a:r>
                        <a:rPr lang="es-CL" sz="1200" dirty="0">
                          <a:effectLst/>
                        </a:rPr>
                        <a:t>1º BASICO</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L" sz="1600" dirty="0">
                          <a:effectLst/>
                        </a:rPr>
                        <a:t>0</a:t>
                      </a:r>
                    </a:p>
                    <a:p>
                      <a:pPr algn="just">
                        <a:lnSpc>
                          <a:spcPct val="107000"/>
                        </a:lnSpc>
                        <a:spcAft>
                          <a:spcPts val="0"/>
                        </a:spcAft>
                      </a:pPr>
                      <a:r>
                        <a:rPr lang="es-CL" sz="1600" dirty="0">
                          <a:effectLst/>
                        </a:rPr>
                        <a:t>0%</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L" sz="1600">
                          <a:effectLst/>
                        </a:rPr>
                        <a:t>24</a:t>
                      </a:r>
                    </a:p>
                    <a:p>
                      <a:pPr algn="just">
                        <a:lnSpc>
                          <a:spcPct val="107000"/>
                        </a:lnSpc>
                        <a:spcAft>
                          <a:spcPts val="0"/>
                        </a:spcAft>
                      </a:pPr>
                      <a:r>
                        <a:rPr lang="es-CL" sz="1600">
                          <a:effectLst/>
                        </a:rPr>
                        <a:t>69%</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L" sz="1600">
                          <a:effectLst/>
                        </a:rPr>
                        <a:t>11</a:t>
                      </a:r>
                    </a:p>
                    <a:p>
                      <a:pPr algn="just">
                        <a:lnSpc>
                          <a:spcPct val="107000"/>
                        </a:lnSpc>
                        <a:spcAft>
                          <a:spcPts val="0"/>
                        </a:spcAft>
                      </a:pPr>
                      <a:r>
                        <a:rPr lang="es-CL" sz="1600">
                          <a:effectLst/>
                        </a:rPr>
                        <a:t>31 %</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L" sz="1600">
                          <a:effectLst/>
                        </a:rPr>
                        <a:t>35/ 100%</a:t>
                      </a:r>
                    </a:p>
                    <a:p>
                      <a:pPr algn="just">
                        <a:lnSpc>
                          <a:spcPct val="107000"/>
                        </a:lnSpc>
                        <a:spcAft>
                          <a:spcPts val="0"/>
                        </a:spcAft>
                      </a:pPr>
                      <a:r>
                        <a:rPr lang="es-CL" sz="1600">
                          <a:effectLst/>
                        </a:rPr>
                        <a:t> </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algn="just">
                        <a:lnSpc>
                          <a:spcPct val="107000"/>
                        </a:lnSpc>
                        <a:spcAft>
                          <a:spcPts val="0"/>
                        </a:spcAft>
                      </a:pPr>
                      <a:r>
                        <a:rPr lang="es-CL" sz="1200" dirty="0">
                          <a:effectLst/>
                        </a:rPr>
                        <a:t>2º BASICO</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L" sz="1600" dirty="0">
                          <a:effectLst/>
                        </a:rPr>
                        <a:t>1</a:t>
                      </a:r>
                    </a:p>
                    <a:p>
                      <a:pPr algn="just">
                        <a:lnSpc>
                          <a:spcPct val="107000"/>
                        </a:lnSpc>
                        <a:spcAft>
                          <a:spcPts val="0"/>
                        </a:spcAft>
                      </a:pPr>
                      <a:r>
                        <a:rPr lang="es-CL" sz="1600" dirty="0">
                          <a:effectLst/>
                        </a:rPr>
                        <a:t>4%</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L" sz="1600" dirty="0">
                          <a:effectLst/>
                        </a:rPr>
                        <a:t>22</a:t>
                      </a:r>
                    </a:p>
                    <a:p>
                      <a:pPr algn="just">
                        <a:lnSpc>
                          <a:spcPct val="107000"/>
                        </a:lnSpc>
                        <a:spcAft>
                          <a:spcPts val="0"/>
                        </a:spcAft>
                      </a:pPr>
                      <a:r>
                        <a:rPr lang="es-CL" sz="1600" dirty="0">
                          <a:effectLst/>
                        </a:rPr>
                        <a:t>73%</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L" sz="1600" dirty="0">
                          <a:effectLst/>
                        </a:rPr>
                        <a:t>7</a:t>
                      </a:r>
                    </a:p>
                    <a:p>
                      <a:pPr algn="just">
                        <a:lnSpc>
                          <a:spcPct val="107000"/>
                        </a:lnSpc>
                        <a:spcAft>
                          <a:spcPts val="0"/>
                        </a:spcAft>
                      </a:pPr>
                      <a:r>
                        <a:rPr lang="es-CL" sz="1600" dirty="0">
                          <a:effectLst/>
                        </a:rPr>
                        <a:t>23%</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L" sz="1600">
                          <a:effectLst/>
                        </a:rPr>
                        <a:t>29/  96%</a:t>
                      </a:r>
                    </a:p>
                    <a:p>
                      <a:pPr algn="just">
                        <a:lnSpc>
                          <a:spcPct val="107000"/>
                        </a:lnSpc>
                        <a:spcAft>
                          <a:spcPts val="0"/>
                        </a:spcAft>
                      </a:pPr>
                      <a:r>
                        <a:rPr lang="es-CL" sz="1600">
                          <a:effectLst/>
                        </a:rPr>
                        <a:t>1 /   4 %</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algn="just">
                        <a:lnSpc>
                          <a:spcPct val="107000"/>
                        </a:lnSpc>
                        <a:spcAft>
                          <a:spcPts val="0"/>
                        </a:spcAft>
                      </a:pPr>
                      <a:r>
                        <a:rPr lang="es-CL" sz="1200" dirty="0">
                          <a:effectLst/>
                        </a:rPr>
                        <a:t>3º BASICO</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L" sz="1600" dirty="0">
                          <a:effectLst/>
                        </a:rPr>
                        <a:t>1</a:t>
                      </a:r>
                    </a:p>
                    <a:p>
                      <a:pPr algn="just">
                        <a:lnSpc>
                          <a:spcPct val="107000"/>
                        </a:lnSpc>
                        <a:spcAft>
                          <a:spcPts val="0"/>
                        </a:spcAft>
                      </a:pPr>
                      <a:r>
                        <a:rPr lang="es-CL" sz="1600" dirty="0">
                          <a:effectLst/>
                        </a:rPr>
                        <a:t>3%</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L" sz="1600" dirty="0">
                          <a:effectLst/>
                        </a:rPr>
                        <a:t>26</a:t>
                      </a:r>
                    </a:p>
                    <a:p>
                      <a:pPr algn="just">
                        <a:lnSpc>
                          <a:spcPct val="107000"/>
                        </a:lnSpc>
                        <a:spcAft>
                          <a:spcPts val="0"/>
                        </a:spcAft>
                      </a:pPr>
                      <a:r>
                        <a:rPr lang="es-CL" sz="1600" dirty="0">
                          <a:effectLst/>
                        </a:rPr>
                        <a:t>87%</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L" sz="1600" dirty="0">
                          <a:effectLst/>
                        </a:rPr>
                        <a:t>3</a:t>
                      </a:r>
                    </a:p>
                    <a:p>
                      <a:pPr algn="just">
                        <a:lnSpc>
                          <a:spcPct val="107000"/>
                        </a:lnSpc>
                        <a:spcAft>
                          <a:spcPts val="0"/>
                        </a:spcAft>
                      </a:pPr>
                      <a:r>
                        <a:rPr lang="es-CL" sz="1600" dirty="0">
                          <a:effectLst/>
                        </a:rPr>
                        <a:t>10%</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L" sz="1600" dirty="0">
                          <a:effectLst/>
                        </a:rPr>
                        <a:t>29/  97%</a:t>
                      </a:r>
                    </a:p>
                    <a:p>
                      <a:pPr algn="just">
                        <a:lnSpc>
                          <a:spcPct val="107000"/>
                        </a:lnSpc>
                        <a:spcAft>
                          <a:spcPts val="0"/>
                        </a:spcAft>
                      </a:pPr>
                      <a:r>
                        <a:rPr lang="es-CL" sz="1600" dirty="0">
                          <a:effectLst/>
                        </a:rPr>
                        <a:t>1 /    3%</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algn="just">
                        <a:lnSpc>
                          <a:spcPct val="107000"/>
                        </a:lnSpc>
                        <a:spcAft>
                          <a:spcPts val="0"/>
                        </a:spcAft>
                      </a:pPr>
                      <a:r>
                        <a:rPr lang="es-CL" sz="1200">
                          <a:effectLst/>
                        </a:rPr>
                        <a:t>4º BASICO</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L" sz="1600" dirty="0">
                          <a:effectLst/>
                        </a:rPr>
                        <a:t>0</a:t>
                      </a:r>
                    </a:p>
                    <a:p>
                      <a:pPr algn="just">
                        <a:lnSpc>
                          <a:spcPct val="107000"/>
                        </a:lnSpc>
                        <a:spcAft>
                          <a:spcPts val="0"/>
                        </a:spcAft>
                      </a:pPr>
                      <a:r>
                        <a:rPr lang="es-CL" sz="1600" dirty="0">
                          <a:effectLst/>
                        </a:rPr>
                        <a:t>0%</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L" sz="1600" dirty="0">
                          <a:effectLst/>
                        </a:rPr>
                        <a:t>29</a:t>
                      </a:r>
                    </a:p>
                    <a:p>
                      <a:pPr algn="just">
                        <a:lnSpc>
                          <a:spcPct val="107000"/>
                        </a:lnSpc>
                        <a:spcAft>
                          <a:spcPts val="0"/>
                        </a:spcAft>
                      </a:pPr>
                      <a:r>
                        <a:rPr lang="es-CL" sz="1600" dirty="0">
                          <a:effectLst/>
                        </a:rPr>
                        <a:t>91%</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L" sz="1600" dirty="0">
                          <a:effectLst/>
                        </a:rPr>
                        <a:t>3</a:t>
                      </a:r>
                    </a:p>
                    <a:p>
                      <a:pPr algn="just">
                        <a:lnSpc>
                          <a:spcPct val="107000"/>
                        </a:lnSpc>
                        <a:spcAft>
                          <a:spcPts val="0"/>
                        </a:spcAft>
                      </a:pPr>
                      <a:r>
                        <a:rPr lang="es-CL" sz="1600" dirty="0">
                          <a:effectLst/>
                        </a:rPr>
                        <a:t>9%</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L" sz="1600" dirty="0">
                          <a:effectLst/>
                        </a:rPr>
                        <a:t>32/    100%</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22186448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944</TotalTime>
  <Words>2290</Words>
  <Application>Microsoft Office PowerPoint</Application>
  <PresentationFormat>Panorámica</PresentationFormat>
  <Paragraphs>498</Paragraphs>
  <Slides>31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31</vt:i4>
      </vt:variant>
    </vt:vector>
  </HeadingPairs>
  <TitlesOfParts>
    <vt:vector size="37" baseType="lpstr">
      <vt:lpstr>Aldhabi</vt:lpstr>
      <vt:lpstr>Arial</vt:lpstr>
      <vt:lpstr>Calibri</vt:lpstr>
      <vt:lpstr>Garamond</vt:lpstr>
      <vt:lpstr>Times New Roman</vt:lpstr>
      <vt:lpstr>Orgánico</vt:lpstr>
      <vt:lpstr>CUENTA PUBLICA  2020</vt:lpstr>
      <vt:lpstr>         Nuestro Colegio    Se presenta como un colegio cuyo sello es el ser  Pequeño, familiar y cercano a cada uno de los integrantes de la comunidad educativa y cuya Misión y Visión se presenta a continuación: </vt:lpstr>
      <vt:lpstr>RESULTADOS ACADEMICOS 2019</vt:lpstr>
      <vt:lpstr> CATEGORIA DE DESEMPEÑO  VIGENTE</vt:lpstr>
      <vt:lpstr>Visita Integral de Agencia de Calidad</vt:lpstr>
      <vt:lpstr>OBJETIVO ESTRATEGICO A REALIZAR 2019</vt:lpstr>
      <vt:lpstr>ACCIONES PARA CUMPLIR OBJETIVO</vt:lpstr>
      <vt:lpstr>Acciones Materiales para la mejora</vt:lpstr>
      <vt:lpstr>RESULTADOS MATEMATICA1° a 4° B</vt:lpstr>
      <vt:lpstr>RESUTADOS MATEMATICA 5° A 8°</vt:lpstr>
      <vt:lpstr>RESULTADOS DE I a IV MATEMATICA</vt:lpstr>
      <vt:lpstr>RESULTADOS LENGUAJE 1° A 4° BASICO </vt:lpstr>
      <vt:lpstr>LENGUAJE 5° a 8° básico </vt:lpstr>
      <vt:lpstr>LENGUAJE I a IV MEDIO </vt:lpstr>
      <vt:lpstr>INDICADORES DESARROLLO PERSONAL Y SOCIAL (IDPS) </vt:lpstr>
      <vt:lpstr>Plan de Convivencia Escolar</vt:lpstr>
      <vt:lpstr>Mediación Escolar</vt:lpstr>
      <vt:lpstr>UTILIZACION DE LOS RECURSOS DEL FINANCIAMIENTO COMPARTIDO AVANCE DEL PROYECTO EDUCATIVO INSTITUCIONAL Y CONTRIBUCION AL MEJORAMIENTO DE LA CALIDAD DE LA ENSEÑANZA GESTION 2019. </vt:lpstr>
      <vt:lpstr>A. FORMA EN QUE SE UTILIZARON LOS RECURSOS F/C</vt:lpstr>
      <vt:lpstr>  1.  REMUNERACIONES Y GASTOS GENERALES </vt:lpstr>
      <vt:lpstr>   2. INFRAESTRUCTURA    </vt:lpstr>
      <vt:lpstr>Presentación de PowerPoint</vt:lpstr>
      <vt:lpstr>3.  COMPUTACIÓN </vt:lpstr>
      <vt:lpstr>4. Mobiliarios </vt:lpstr>
      <vt:lpstr> 5. MATERIAL DIDACTICO </vt:lpstr>
      <vt:lpstr>  6. ACTIVIDAD EXTRAPROGRAMÁTICA    </vt:lpstr>
      <vt:lpstr> 7. APOYO A LA DOCENCIA </vt:lpstr>
      <vt:lpstr> 8. PROFUNDIZACIÓN DEL PROYECTO EDUCATIVO INSTITUCIONAL </vt:lpstr>
      <vt:lpstr>Presentación de PowerPoint</vt:lpstr>
      <vt:lpstr> 9. DESARROLLO ACADEMICO INTEGRAL </vt:lpstr>
      <vt:lpstr>Presentación de PowerPoint</vt:lpstr>
    </vt:vector>
  </TitlesOfParts>
  <Company>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CUENTA PUBLICA 2020</dc:title>
  <dc:creator>Full name</dc:creator>
  <cp:lastModifiedBy>Full name</cp:lastModifiedBy>
  <cp:revision>40</cp:revision>
  <dcterms:created xsi:type="dcterms:W3CDTF">2020-03-12T11:45:32Z</dcterms:created>
  <dcterms:modified xsi:type="dcterms:W3CDTF">2020-03-31T16:36:52Z</dcterms:modified>
</cp:coreProperties>
</file>